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300" r:id="rId2"/>
    <p:sldId id="336" r:id="rId3"/>
    <p:sldId id="341" r:id="rId4"/>
    <p:sldId id="337" r:id="rId5"/>
    <p:sldId id="342" r:id="rId6"/>
    <p:sldId id="343" r:id="rId7"/>
    <p:sldId id="344" r:id="rId8"/>
    <p:sldId id="302" r:id="rId9"/>
    <p:sldId id="303" r:id="rId10"/>
    <p:sldId id="304" r:id="rId11"/>
    <p:sldId id="306" r:id="rId12"/>
    <p:sldId id="305" r:id="rId13"/>
    <p:sldId id="293" r:id="rId14"/>
    <p:sldId id="328" r:id="rId15"/>
    <p:sldId id="345" r:id="rId16"/>
    <p:sldId id="338" r:id="rId17"/>
    <p:sldId id="327" r:id="rId18"/>
    <p:sldId id="347" r:id="rId19"/>
    <p:sldId id="346" r:id="rId20"/>
    <p:sldId id="316" r:id="rId21"/>
    <p:sldId id="261" r:id="rId22"/>
    <p:sldId id="317" r:id="rId23"/>
    <p:sldId id="262" r:id="rId24"/>
    <p:sldId id="348" r:id="rId25"/>
    <p:sldId id="263" r:id="rId26"/>
    <p:sldId id="319" r:id="rId27"/>
    <p:sldId id="265" r:id="rId28"/>
    <p:sldId id="332" r:id="rId29"/>
    <p:sldId id="267" r:id="rId30"/>
    <p:sldId id="284" r:id="rId31"/>
    <p:sldId id="296" r:id="rId32"/>
    <p:sldId id="285" r:id="rId33"/>
    <p:sldId id="313" r:id="rId34"/>
    <p:sldId id="349" r:id="rId35"/>
    <p:sldId id="320" r:id="rId36"/>
    <p:sldId id="339" r:id="rId37"/>
    <p:sldId id="298" r:id="rId38"/>
    <p:sldId id="271" r:id="rId39"/>
    <p:sldId id="350" r:id="rId40"/>
    <p:sldId id="323" r:id="rId41"/>
    <p:sldId id="335" r:id="rId42"/>
    <p:sldId id="278" r:id="rId43"/>
    <p:sldId id="279" r:id="rId44"/>
    <p:sldId id="280" r:id="rId45"/>
    <p:sldId id="351" r:id="rId46"/>
  </p:sldIdLst>
  <p:sldSz cx="9144000" cy="6858000" type="screen4x3"/>
  <p:notesSz cx="7099300" cy="10234613"/>
  <p:defaultTextStyle>
    <a:defPPr>
      <a:defRPr lang="th-TH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0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0000CC"/>
    <a:srgbClr val="993300"/>
    <a:srgbClr val="009900"/>
    <a:srgbClr val="FF0066"/>
    <a:srgbClr val="DF3203"/>
    <a:srgbClr val="000066"/>
    <a:srgbClr val="99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2" y="-114"/>
      </p:cViewPr>
      <p:guideLst>
        <p:guide orient="horz" pos="220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558DCD7-D1FF-44A4-B9C8-48B772F8A489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4123124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noProof="0" smtClean="0"/>
              <a:t>Click to edit Master text styles</a:t>
            </a:r>
          </a:p>
          <a:p>
            <a:pPr lvl="1"/>
            <a:r>
              <a:rPr lang="th-TH" noProof="0" smtClean="0"/>
              <a:t>Second level</a:t>
            </a:r>
          </a:p>
          <a:p>
            <a:pPr lvl="2"/>
            <a:r>
              <a:rPr lang="th-TH" noProof="0" smtClean="0"/>
              <a:t>Third level</a:t>
            </a:r>
          </a:p>
          <a:p>
            <a:pPr lvl="3"/>
            <a:r>
              <a:rPr lang="th-TH" noProof="0" smtClean="0"/>
              <a:t>Fourth level</a:t>
            </a:r>
          </a:p>
          <a:p>
            <a:pPr lvl="4"/>
            <a:r>
              <a:rPr lang="th-TH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3BC32C82-712D-4D19-A93C-24226D3A55D7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4151659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Tahoma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Tahoma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Tahoma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Tahoma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Tahoma" pitchFamily="34" charset="0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จากผลการวิจัย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C32C82-712D-4D19-A93C-24226D3A55D7}" type="slidenum">
              <a:rPr lang="en-US" smtClean="0"/>
              <a:pPr>
                <a:defRPr/>
              </a:pPr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439199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แม่สามารถให้นมลูกได้หลายท่า เช่น ท่านั่งบนพื้น ท่านั่งบนเก้าอี้ ท่านอน ท่ายืน หรือท่าเดิน หรือท่าอื่นๆ การจัดท่าที่เหมาะสมช่วยให้แม่สุขสบาย แม่ควรอยู่ในท่าที่ถนัด สะดวก ผ่อนคลาย 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C32C82-712D-4D19-A93C-24226D3A55D7}" type="slidenum">
              <a:rPr lang="en-US" smtClean="0"/>
              <a:pPr>
                <a:defRPr/>
              </a:pPr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845321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การจัดท่าให้นมลูกแบบ </a:t>
            </a:r>
            <a:r>
              <a:rPr lang="en-US" dirty="0" smtClean="0"/>
              <a:t>Cradle</a:t>
            </a:r>
            <a:r>
              <a:rPr lang="th-TH" dirty="0" smtClean="0"/>
              <a:t> หรือท่าลูกนอนขวางตัก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C32C82-712D-4D19-A93C-24226D3A55D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3646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 smtClean="0"/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C32C82-712D-4D19-A93C-24226D3A55D7}" type="slidenum">
              <a:rPr lang="en-US" smtClean="0"/>
              <a:pPr>
                <a:defRPr/>
              </a:pPr>
              <a:t>28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841881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การจัดท่าให้นมลูกแบบ </a:t>
            </a:r>
            <a:r>
              <a:rPr lang="en-US" dirty="0" smtClean="0"/>
              <a:t>Cradle</a:t>
            </a:r>
            <a:r>
              <a:rPr lang="th-TH" dirty="0" smtClean="0"/>
              <a:t> หรือท่าลูกนอนขวางตัก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C32C82-712D-4D19-A93C-24226D3A55D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3646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การจัดท่าให้นมลูกแบบ </a:t>
            </a:r>
            <a:r>
              <a:rPr lang="en-US" dirty="0" smtClean="0"/>
              <a:t>Cradle</a:t>
            </a:r>
            <a:r>
              <a:rPr lang="th-TH" dirty="0" smtClean="0"/>
              <a:t> หรือท่าลูกนอนขวางตัก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C32C82-712D-4D19-A93C-24226D3A55D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3646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ลักษณะการอมหัวนมไม่ถูกต้อง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C32C82-712D-4D19-A93C-24226D3A55D7}" type="slidenum">
              <a:rPr lang="en-US" smtClean="0"/>
              <a:pPr>
                <a:defRPr/>
              </a:pPr>
              <a:t>42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672197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0655A-3AF6-40F4-8CA3-1FE2E4F01977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968892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04157-51BB-4703-9B9D-BA3EC41F532C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873947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60056-87DA-4322-8706-F970851F1ED0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926626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ชื่อเรื่อง ข้อความ 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E1B80-5779-4E44-92E6-06D2573BA103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208333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F9BFB-2566-4BFC-B120-4BD686115EE2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232289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F906D-D2DA-4317-AAB3-DDB264AD2840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446045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29710-5B17-4057-B648-24D15FFD49C2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437069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C7DED-C4CF-4116-BF52-5DC2AD7A7B4A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463340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C2B28-C954-47BC-AD16-E9507E5006F3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263791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94FA2-6710-47E4-92C7-3FAE45CF5541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529652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CA08A-5D24-4AA5-A7DD-43033E0F3962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4148919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476F0-CC28-44C5-B190-0B5A59CD45CA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35160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Click to edit Master text styles</a:t>
            </a:r>
          </a:p>
          <a:p>
            <a:pPr lvl="1"/>
            <a:r>
              <a:rPr lang="th-TH" altLang="th-TH" smtClean="0"/>
              <a:t>Second level</a:t>
            </a:r>
          </a:p>
          <a:p>
            <a:pPr lvl="2"/>
            <a:r>
              <a:rPr lang="th-TH" altLang="th-TH" smtClean="0"/>
              <a:t>Third level</a:t>
            </a:r>
          </a:p>
          <a:p>
            <a:pPr lvl="3"/>
            <a:r>
              <a:rPr lang="th-TH" altLang="th-TH" smtClean="0"/>
              <a:t>Fourth level</a:t>
            </a:r>
          </a:p>
          <a:p>
            <a:pPr lvl="4"/>
            <a:r>
              <a:rPr lang="th-TH" altLang="th-TH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8026F3E-41E9-4E6B-B5BB-18A73F521F77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ชื่อเรื่อง 1"/>
          <p:cNvSpPr>
            <a:spLocks noGrp="1"/>
          </p:cNvSpPr>
          <p:nvPr>
            <p:ph type="ctrTitle"/>
          </p:nvPr>
        </p:nvSpPr>
        <p:spPr>
          <a:xfrm>
            <a:off x="222250" y="2852738"/>
            <a:ext cx="8742363" cy="3600450"/>
          </a:xfrm>
        </p:spPr>
        <p:txBody>
          <a:bodyPr/>
          <a:lstStyle/>
          <a:p>
            <a:r>
              <a:rPr lang="th-TH" altLang="th-TH" sz="6000" b="1" dirty="0" smtClean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/>
            </a:r>
            <a:br>
              <a:rPr lang="th-TH" altLang="th-TH" sz="6000" b="1" dirty="0" smtClean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</a:br>
            <a:r>
              <a:rPr lang="th-TH" altLang="th-TH" sz="6000" b="1" dirty="0" smtClean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/>
            </a:r>
            <a:br>
              <a:rPr lang="th-TH" altLang="th-TH" sz="6000" b="1" dirty="0" smtClean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</a:br>
            <a:r>
              <a:rPr lang="th-TH" altLang="th-TH" b="1" dirty="0" smtClean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การช่วยเหลือมารดาที่เลี้ยงลูกด้วยนมแม่ </a:t>
            </a:r>
            <a:br>
              <a:rPr lang="th-TH" altLang="th-TH" b="1" dirty="0" smtClean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</a:br>
            <a:r>
              <a:rPr lang="th-TH" altLang="th-TH" b="1" dirty="0" smtClean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ในระยะเริ่มต้นหลังคลอด</a:t>
            </a:r>
            <a:r>
              <a:rPr lang="th-TH" altLang="th-TH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/>
            </a:r>
            <a:br>
              <a:rPr lang="th-TH" altLang="th-TH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</a:br>
            <a:r>
              <a:rPr lang="th-TH" altLang="th-TH" sz="3600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(</a:t>
            </a:r>
            <a:r>
              <a:rPr lang="en-US" altLang="th-TH" sz="3600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Helping with a breastfeeding early postpartum period</a:t>
            </a:r>
            <a:r>
              <a:rPr lang="th-TH" altLang="th-TH" sz="3600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) </a:t>
            </a:r>
            <a:r>
              <a:rPr lang="th-TH" altLang="th-TH" sz="4800" b="1" dirty="0" smtClean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/>
            </a:r>
            <a:br>
              <a:rPr lang="th-TH" altLang="th-TH" sz="4800" b="1" dirty="0" smtClean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</a:br>
            <a:endParaRPr lang="th-TH" altLang="th-TH" sz="6000" b="1" dirty="0" smtClean="0">
              <a:solidFill>
                <a:srgbClr val="FFFF00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1027" name="Picture 3" descr="D:\DCIM\Camera\20140812_1119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419" y="692696"/>
            <a:ext cx="5779284" cy="3250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ตัวยึดเนื้อหา 5"/>
          <p:cNvSpPr>
            <a:spLocks noGrp="1"/>
          </p:cNvSpPr>
          <p:nvPr>
            <p:ph idx="1"/>
          </p:nvPr>
        </p:nvSpPr>
        <p:spPr>
          <a:xfrm>
            <a:off x="420688" y="1916113"/>
            <a:ext cx="8399784" cy="4032250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th-TH" altLang="th-TH" sz="3600" b="1" dirty="0" smtClean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 แม่-ลูกอยู่ด้วยกันหลังคลอด</a:t>
            </a:r>
            <a:endParaRPr lang="th-TH" altLang="th-TH" sz="3600" dirty="0" smtClean="0">
              <a:solidFill>
                <a:srgbClr val="9900CC"/>
              </a:solidFill>
              <a:latin typeface="Browallia New" pitchFamily="34" charset="-34"/>
              <a:cs typeface="Browallia New" pitchFamily="34" charset="-34"/>
            </a:endParaRPr>
          </a:p>
          <a:p>
            <a:pPr lvl="1">
              <a:buFont typeface="Wingdings" pitchFamily="2" charset="2"/>
              <a:buChar char="Ø"/>
            </a:pPr>
            <a:r>
              <a:rPr lang="th-TH" altLang="th-TH" sz="3600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แม่ เรียนรู้ความต้องการ และ</a:t>
            </a:r>
          </a:p>
          <a:p>
            <a:pPr marL="457200" lvl="1" indent="0">
              <a:buNone/>
            </a:pPr>
            <a:r>
              <a:rPr lang="th-TH" altLang="th-TH" sz="3600" b="1" dirty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altLang="th-TH" sz="3600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   พฤติกรรมการตอบสนองของลูก</a:t>
            </a:r>
          </a:p>
          <a:p>
            <a:pPr lvl="1">
              <a:buFont typeface="Wingdings" pitchFamily="2" charset="2"/>
              <a:buChar char="Ø"/>
            </a:pPr>
            <a:r>
              <a:rPr lang="th-TH" altLang="th-TH" sz="3600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แม่ ไม่ทิ้งลูก หากลูกป่วย แม่ไปเยี่ยม</a:t>
            </a:r>
          </a:p>
          <a:p>
            <a:pPr lvl="1">
              <a:buFont typeface="Wingdings" pitchFamily="2" charset="2"/>
              <a:buChar char="Ø"/>
            </a:pPr>
            <a:r>
              <a:rPr lang="th-TH" altLang="th-TH" sz="3600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แม่ มีส่วนร่วมในการเลี้ยงลูก  มั่นใจในการเลี้ยงลูกด้วยนมแม่</a:t>
            </a:r>
          </a:p>
          <a:p>
            <a:pPr lvl="1">
              <a:buFont typeface="Wingdings" pitchFamily="2" charset="2"/>
              <a:buChar char="Ø"/>
            </a:pPr>
            <a:r>
              <a:rPr lang="th-TH" altLang="th-TH" sz="3600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การเลี้ยงลูกด้วยนมแม่ประสบความสำเร็จ มากกว่า</a:t>
            </a:r>
          </a:p>
          <a:p>
            <a:pPr lvl="1">
              <a:buFont typeface="Wingdings" pitchFamily="2" charset="2"/>
              <a:buChar char="Ø"/>
            </a:pPr>
            <a:endParaRPr lang="th-TH" altLang="th-TH" sz="3200" b="1" dirty="0" smtClean="0">
              <a:solidFill>
                <a:srgbClr val="9900CC"/>
              </a:solidFill>
            </a:endParaRPr>
          </a:p>
          <a:p>
            <a:pPr>
              <a:buFontTx/>
              <a:buNone/>
            </a:pPr>
            <a:endParaRPr lang="th-TH" altLang="th-TH" sz="3600" dirty="0" smtClean="0">
              <a:solidFill>
                <a:srgbClr val="9900CC"/>
              </a:solidFill>
            </a:endParaRPr>
          </a:p>
        </p:txBody>
      </p:sp>
      <p:sp>
        <p:nvSpPr>
          <p:cNvPr id="5" name="สี่เหลี่ยมมุมมน 3"/>
          <p:cNvSpPr/>
          <p:nvPr/>
        </p:nvSpPr>
        <p:spPr>
          <a:xfrm>
            <a:off x="1979613" y="333375"/>
            <a:ext cx="5545137" cy="792163"/>
          </a:xfrm>
          <a:prstGeom prst="roundRect">
            <a:avLst/>
          </a:prstGeom>
          <a:solidFill>
            <a:srgbClr val="7598D9"/>
          </a:solidFill>
          <a:ln w="34925" cap="flat" cmpd="sng" algn="ctr">
            <a:solidFill>
              <a:sysClr val="window" lastClr="FFFFFF"/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th-TH" sz="5400" b="1" kern="0" dirty="0" smtClean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Important of</a:t>
            </a:r>
            <a:r>
              <a:rPr lang="th-TH" altLang="th-TH" sz="5400" b="1" kern="0" dirty="0" smtClean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altLang="th-TH" sz="5400" b="1" kern="0" dirty="0" smtClean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rooming-in</a:t>
            </a:r>
            <a:endParaRPr lang="th-TH" altLang="th-TH" sz="3200" b="1" kern="0" dirty="0" smtClean="0">
              <a:solidFill>
                <a:srgbClr val="FFFF00"/>
              </a:solidFill>
              <a:latin typeface="Century Schoolbook" pitchFamily="18" charset="0"/>
              <a:cs typeface="Cordia New" pitchFamily="34" charset="-34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412776"/>
            <a:ext cx="2427637" cy="261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546600" cy="4525963"/>
          </a:xfrm>
        </p:spPr>
        <p:txBody>
          <a:bodyPr/>
          <a:lstStyle/>
          <a:p>
            <a:r>
              <a:rPr lang="th-TH" altLang="th-TH" sz="3600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เริ่มต้นช่วยเหลือให้ลูกดูดนมแม่ทันที โดยเร็วที่สุด</a:t>
            </a:r>
          </a:p>
          <a:p>
            <a:r>
              <a:rPr lang="th-TH" altLang="th-TH" sz="3600" b="1" dirty="0" smtClean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ให้ทารกกินนมแม่ตามความต้องการของทารก </a:t>
            </a:r>
            <a:r>
              <a:rPr lang="th-TH" altLang="th-TH" sz="3600" b="1" dirty="0" smtClean="0">
                <a:solidFill>
                  <a:srgbClr val="990099"/>
                </a:solidFill>
                <a:latin typeface="Browallia New" pitchFamily="34" charset="-34"/>
                <a:cs typeface="Browallia New" pitchFamily="34" charset="-34"/>
              </a:rPr>
              <a:t>(แม่สังเกตสื่อสัญญาณที่แสดงว่าลูกหิวหรืออิ่ม)</a:t>
            </a:r>
          </a:p>
          <a:p>
            <a:r>
              <a:rPr lang="th-TH" altLang="th-TH" sz="3600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ทารกอยู่ในท่าที่เหมาะสม </a:t>
            </a:r>
          </a:p>
          <a:p>
            <a:r>
              <a:rPr lang="th-TH" altLang="th-TH" sz="3600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อมหัวนมแม่ได้ถูกต้อง</a:t>
            </a:r>
          </a:p>
        </p:txBody>
      </p:sp>
      <p:pic>
        <p:nvPicPr>
          <p:cNvPr id="819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 rot="2273777">
            <a:off x="5644634" y="3520955"/>
            <a:ext cx="2908300" cy="163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648"/>
          <a:stretch/>
        </p:blipFill>
        <p:spPr bwMode="auto">
          <a:xfrm>
            <a:off x="5622925" y="1512079"/>
            <a:ext cx="2160588" cy="162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91119">
            <a:off x="4529057" y="4683796"/>
            <a:ext cx="2486025" cy="258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188640"/>
            <a:ext cx="74747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altLang="th-TH" sz="4000" b="1" kern="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แนวคิดการช่วยแม่ให้ประสบความสำเร็จ 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altLang="th-TH" sz="4000" b="1" kern="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ใน</a:t>
            </a:r>
            <a:r>
              <a:rPr lang="th-TH" altLang="th-TH" sz="4000" b="1" kern="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การเลี้ยงลูกด้วยนมแม่</a:t>
            </a:r>
            <a:endParaRPr lang="th-TH" altLang="th-TH" sz="2000" b="1" kern="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ชื่อเรื่อง 1"/>
          <p:cNvSpPr>
            <a:spLocks noGrp="1"/>
          </p:cNvSpPr>
          <p:nvPr>
            <p:ph type="title"/>
          </p:nvPr>
        </p:nvSpPr>
        <p:spPr>
          <a:xfrm>
            <a:off x="611188" y="476250"/>
            <a:ext cx="8229600" cy="3024188"/>
          </a:xfrm>
        </p:spPr>
        <p:txBody>
          <a:bodyPr/>
          <a:lstStyle/>
          <a:p>
            <a:r>
              <a:rPr lang="th-TH" altLang="th-TH" sz="8000" b="1" dirty="0" smtClean="0">
                <a:solidFill>
                  <a:srgbClr val="FFFF00"/>
                </a:solidFill>
              </a:rPr>
              <a:t/>
            </a:r>
            <a:br>
              <a:rPr lang="th-TH" altLang="th-TH" sz="8000" b="1" dirty="0" smtClean="0">
                <a:solidFill>
                  <a:srgbClr val="FFFF00"/>
                </a:solidFill>
              </a:rPr>
            </a:br>
            <a:r>
              <a:rPr lang="th-TH" altLang="th-TH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การจัดท่าให้นม และการให้ลูกอมหัวนม</a:t>
            </a:r>
            <a:br>
              <a:rPr lang="th-TH" altLang="th-TH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</a:br>
            <a:r>
              <a:rPr lang="th-TH" altLang="th-TH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(</a:t>
            </a:r>
            <a:r>
              <a:rPr lang="en-US" altLang="th-TH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Positioning &amp; Attachment</a:t>
            </a:r>
            <a:r>
              <a:rPr lang="th-TH" altLang="th-TH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)</a:t>
            </a:r>
            <a:r>
              <a:rPr lang="th-TH" altLang="th-TH" dirty="0" smtClean="0">
                <a:solidFill>
                  <a:srgbClr val="FFFF00"/>
                </a:solidFill>
              </a:rPr>
              <a:t/>
            </a:r>
            <a:br>
              <a:rPr lang="th-TH" altLang="th-TH" dirty="0" smtClean="0">
                <a:solidFill>
                  <a:srgbClr val="FFFF00"/>
                </a:solidFill>
              </a:rPr>
            </a:br>
            <a:r>
              <a:rPr lang="th-TH" altLang="th-TH" dirty="0" smtClean="0">
                <a:solidFill>
                  <a:srgbClr val="FFFF00"/>
                </a:solidFill>
              </a:rPr>
              <a:t/>
            </a:r>
            <a:br>
              <a:rPr lang="th-TH" altLang="th-TH" dirty="0" smtClean="0">
                <a:solidFill>
                  <a:srgbClr val="FFFF00"/>
                </a:solidFill>
              </a:rPr>
            </a:br>
            <a:r>
              <a:rPr lang="th-TH" altLang="th-TH" dirty="0" smtClean="0">
                <a:solidFill>
                  <a:srgbClr val="FFFF00"/>
                </a:solidFill>
              </a:rPr>
              <a:t/>
            </a:r>
            <a:br>
              <a:rPr lang="th-TH" altLang="th-TH" dirty="0" smtClean="0">
                <a:solidFill>
                  <a:srgbClr val="FFFF00"/>
                </a:solidFill>
              </a:rPr>
            </a:br>
            <a:endParaRPr lang="th-TH" altLang="th-TH" dirty="0" smtClean="0">
              <a:solidFill>
                <a:srgbClr val="FFFF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9737" y="2420888"/>
            <a:ext cx="5724525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9"/>
            <a:ext cx="8362950" cy="2087562"/>
          </a:xfrm>
          <a:solidFill>
            <a:srgbClr val="C1FEFF"/>
          </a:solidFill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altLang="th-TH" dirty="0" smtClean="0"/>
              <a:t>  </a:t>
            </a:r>
            <a:r>
              <a:rPr lang="en-US" altLang="th-TH" sz="3600" dirty="0" smtClean="0"/>
              <a:t> </a:t>
            </a:r>
            <a:r>
              <a:rPr lang="th-TH" altLang="th-TH" sz="3600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หมายถึง</a:t>
            </a:r>
            <a:r>
              <a:rPr lang="th-TH" altLang="th-TH" sz="3600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 </a:t>
            </a:r>
          </a:p>
          <a:p>
            <a:pPr eaLnBrk="1" hangingPunct="1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th-TH" altLang="th-TH" sz="3600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          </a:t>
            </a:r>
            <a:r>
              <a:rPr lang="th-TH" altLang="th-TH" sz="3600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การที่แม่อุ้มลูกและช่วยให้ลูกอมหัวนมและลานนมแม่ได้อย่างมีประสิทธิภาพ      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th-TH" altLang="th-TH" sz="3600" b="1" dirty="0" smtClean="0">
                <a:solidFill>
                  <a:srgbClr val="420042"/>
                </a:solidFill>
                <a:latin typeface="Browallia New" pitchFamily="34" charset="-34"/>
                <a:cs typeface="Browallia New" pitchFamily="34" charset="-34"/>
              </a:rPr>
              <a:t>    </a:t>
            </a:r>
            <a:r>
              <a:rPr lang="th-TH" altLang="th-TH" sz="3600" b="1" dirty="0" smtClean="0">
                <a:solidFill>
                  <a:srgbClr val="B40049"/>
                </a:solidFill>
                <a:latin typeface="Browallia New" pitchFamily="34" charset="-34"/>
                <a:cs typeface="Browallia New" pitchFamily="34" charset="-34"/>
              </a:rPr>
              <a:t>ท่าอุ้มที่เหมาะสมจะช่วยให้ลูกดูดและกลืนน้ำนมได้ดี</a:t>
            </a:r>
            <a:r>
              <a:rPr lang="th-TH" altLang="th-TH" sz="3600" b="1" dirty="0" smtClean="0">
                <a:solidFill>
                  <a:srgbClr val="420042"/>
                </a:solidFill>
                <a:latin typeface="Browallia New" pitchFamily="34" charset="-34"/>
                <a:cs typeface="Browallia New" pitchFamily="34" charset="-34"/>
              </a:rPr>
              <a:t> 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th-TH" altLang="th-TH" sz="3600" b="1" dirty="0">
                <a:solidFill>
                  <a:srgbClr val="420042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altLang="th-TH" sz="3600" b="1" dirty="0" smtClean="0">
                <a:solidFill>
                  <a:srgbClr val="420042"/>
                </a:solidFill>
                <a:latin typeface="Browallia New" pitchFamily="34" charset="-34"/>
                <a:cs typeface="Browallia New" pitchFamily="34" charset="-34"/>
              </a:rPr>
              <a:t>   </a:t>
            </a:r>
            <a:r>
              <a:rPr lang="th-TH" altLang="th-TH" sz="3600" b="1" dirty="0" smtClean="0">
                <a:solidFill>
                  <a:srgbClr val="000066"/>
                </a:solidFill>
                <a:latin typeface="Browallia New" pitchFamily="34" charset="-34"/>
                <a:cs typeface="Browallia New" pitchFamily="34" charset="-34"/>
              </a:rPr>
              <a:t>แม่ควรอยู่ในท่าที่ถนัด สะดวก ผ่อนคลาย เหมาะสมกับสภาวะของแม่ และทารกอยู่ในท่าที่ปลอดภัยและสามารถดูดนมแม่ได้อย่างดี  </a:t>
            </a:r>
          </a:p>
        </p:txBody>
      </p:sp>
      <p:sp>
        <p:nvSpPr>
          <p:cNvPr id="4" name="สี่เหลี่ยมมุมมน 3"/>
          <p:cNvSpPr/>
          <p:nvPr/>
        </p:nvSpPr>
        <p:spPr>
          <a:xfrm>
            <a:off x="1042988" y="260350"/>
            <a:ext cx="7489825" cy="792163"/>
          </a:xfrm>
          <a:prstGeom prst="roundRect">
            <a:avLst/>
          </a:prstGeom>
          <a:solidFill>
            <a:srgbClr val="7598D9"/>
          </a:solidFill>
          <a:ln w="34925" cap="flat" cmpd="sng" algn="ctr">
            <a:solidFill>
              <a:sysClr val="window" lastClr="FFFFFF"/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altLang="th-TH" sz="4400" b="1" dirty="0" smtClean="0">
                <a:solidFill>
                  <a:srgbClr val="FFFF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การจัดท่าให้นม</a:t>
            </a:r>
            <a:r>
              <a:rPr lang="en-US" altLang="th-TH" sz="4400" b="1" dirty="0" smtClean="0">
                <a:solidFill>
                  <a:srgbClr val="FFFF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(Positioning)</a:t>
            </a:r>
            <a:endParaRPr lang="th-TH" altLang="th-TH" sz="4400" b="1" kern="0" dirty="0" smtClean="0">
              <a:solidFill>
                <a:srgbClr val="FFFF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120413" y="1017393"/>
            <a:ext cx="4186237" cy="5205028"/>
          </a:xfrm>
        </p:spPr>
        <p:txBody>
          <a:bodyPr/>
          <a:lstStyle/>
          <a:p>
            <a:r>
              <a:rPr lang="th-TH" altLang="th-TH" sz="3200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ชั่วโมงแรก หรือหลังคลอดเร็วที่สุด จัดให้แม่ได้โอบกอดลูก ช่วยให้ลูกดูดนมแม่ และมีการมองตากัน ระยะแรกยังไม่เน้นการจัดท่า</a:t>
            </a:r>
          </a:p>
          <a:p>
            <a:r>
              <a:rPr lang="en-US" altLang="th-TH" sz="3200" b="1" dirty="0" smtClean="0">
                <a:solidFill>
                  <a:srgbClr val="FF0066"/>
                </a:solidFill>
                <a:latin typeface="Browallia New" pitchFamily="34" charset="-34"/>
                <a:cs typeface="Browallia New" pitchFamily="34" charset="-34"/>
              </a:rPr>
              <a:t>2-3 </a:t>
            </a:r>
            <a:r>
              <a:rPr lang="th-TH" altLang="th-TH" sz="3200" b="1" dirty="0" smtClean="0">
                <a:solidFill>
                  <a:srgbClr val="FF0066"/>
                </a:solidFill>
                <a:latin typeface="Browallia New" pitchFamily="34" charset="-34"/>
                <a:cs typeface="Browallia New" pitchFamily="34" charset="-34"/>
              </a:rPr>
              <a:t>ชม. หลังคลอด หลังจากแม่ ลูกได้พักแล้ว ช่วยแม่หาท่าให้นมที่เหมาะสม สะดวก สบาย ช่วยเหลือการจัดท่าและเอาหัวนมเข้าปากลูก</a:t>
            </a:r>
          </a:p>
          <a:p>
            <a:r>
              <a:rPr lang="th-TH" altLang="th-TH" sz="3200" dirty="0" smtClean="0">
                <a:solidFill>
                  <a:schemeClr val="bg1"/>
                </a:solidFill>
              </a:rPr>
              <a:t>และลูกสามารถอมหัวนมได้เองก่อน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8313" y="260648"/>
            <a:ext cx="83521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altLang="th-TH" sz="44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หลักการช่วยเหลือในการจัดท่าให้นม</a:t>
            </a:r>
            <a:endParaRPr lang="th-TH" altLang="th-TH" sz="4400" b="1" kern="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888116"/>
            <a:ext cx="2482591" cy="35577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 descr="D:\DCIM\Camera\20140811_0954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392" y="4304710"/>
            <a:ext cx="3541632" cy="199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196752"/>
            <a:ext cx="4244280" cy="5328592"/>
          </a:xfrm>
        </p:spPr>
        <p:txBody>
          <a:bodyPr/>
          <a:lstStyle/>
          <a:p>
            <a:r>
              <a:rPr lang="th-TH" altLang="th-TH" sz="3200" b="1" dirty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แนะนำหลักการจัดท่าแม่ ลูกที่ถูกต้อง และให้ลูกได้ดูดนมแม่ตามต้องการ</a:t>
            </a:r>
          </a:p>
          <a:p>
            <a:r>
              <a:rPr lang="th-TH" altLang="th-TH" sz="3200" b="1" dirty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ให้แม่หาท่าที่ถนัดและลูกสามารถอมหัวนมได้เองก่อ</a:t>
            </a:r>
            <a:r>
              <a:rPr lang="th-TH" altLang="th-TH" sz="3200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น</a:t>
            </a:r>
            <a:r>
              <a:rPr lang="th-TH" altLang="th-TH" sz="3200" dirty="0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า</a:t>
            </a:r>
          </a:p>
          <a:p>
            <a:r>
              <a:rPr lang="th-TH" altLang="th-TH" sz="3200" b="1" i="1" dirty="0" smtClean="0">
                <a:solidFill>
                  <a:srgbClr val="9900CC"/>
                </a:solidFill>
                <a:latin typeface="Browallia New" pitchFamily="34" charset="-34"/>
                <a:cs typeface="Browallia New" pitchFamily="34" charset="-34"/>
              </a:rPr>
              <a:t>ถ้า</a:t>
            </a:r>
            <a:r>
              <a:rPr lang="th-TH" altLang="th-TH" sz="3200" b="1" i="1" dirty="0">
                <a:solidFill>
                  <a:srgbClr val="9900CC"/>
                </a:solidFill>
                <a:latin typeface="Browallia New" pitchFamily="34" charset="-34"/>
                <a:cs typeface="Browallia New" pitchFamily="34" charset="-34"/>
              </a:rPr>
              <a:t>แม่ทำไม่ได้ ควรอธิบาย และแสดงวิธีการจัดท่าโดยใช้ตุ๊กตาให้แม่ดูและทำ</a:t>
            </a:r>
            <a:r>
              <a:rPr lang="th-TH" altLang="th-TH" sz="3200" b="1" i="1" dirty="0" smtClean="0">
                <a:solidFill>
                  <a:srgbClr val="9900CC"/>
                </a:solidFill>
                <a:latin typeface="Browallia New" pitchFamily="34" charset="-34"/>
                <a:cs typeface="Browallia New" pitchFamily="34" charset="-34"/>
              </a:rPr>
              <a:t>ตาม     </a:t>
            </a:r>
            <a:r>
              <a:rPr lang="th-TH" altLang="th-TH" sz="3200" b="1" i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ไม่</a:t>
            </a:r>
            <a:r>
              <a:rPr lang="th-TH" altLang="th-TH" sz="3200" b="1" i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จับต้องตัวแม่และลูกโดยไม่จำเป็น (</a:t>
            </a:r>
            <a:r>
              <a:rPr lang="en-US" altLang="th-TH" sz="3200" b="1" i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hand off</a:t>
            </a:r>
            <a:r>
              <a:rPr lang="th-TH" altLang="th-TH" sz="3200" b="1" i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)</a:t>
            </a:r>
          </a:p>
          <a:p>
            <a:r>
              <a:rPr lang="th-TH" altLang="th-TH" dirty="0" smtClean="0">
                <a:solidFill>
                  <a:schemeClr val="bg1"/>
                </a:solidFill>
              </a:rPr>
              <a:t>ที่</a:t>
            </a:r>
            <a:r>
              <a:rPr lang="th-TH" altLang="th-TH" dirty="0">
                <a:solidFill>
                  <a:schemeClr val="bg1"/>
                </a:solidFill>
              </a:rPr>
              <a:t>ถนัด</a:t>
            </a:r>
            <a:endParaRPr lang="th-TH" dirty="0"/>
          </a:p>
        </p:txBody>
      </p:sp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457200" y="461417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altLang="th-TH" sz="44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หลักการช่วยเหลือในการจัดท่าให้</a:t>
            </a:r>
            <a:r>
              <a:rPr lang="th-TH" altLang="th-TH" sz="4400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นม (ต่อ)</a:t>
            </a:r>
            <a:endParaRPr lang="th-TH" altLang="th-TH" sz="4400" b="1" kern="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6551" y="1196752"/>
            <a:ext cx="1701410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D:\DCIM\Camera\20140801_1438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325"/>
          <a:stretch/>
        </p:blipFill>
        <p:spPr bwMode="auto">
          <a:xfrm>
            <a:off x="6570453" y="1198387"/>
            <a:ext cx="2056573" cy="302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DCIM\Camera\20140812_0943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5" y="4387552"/>
            <a:ext cx="3419872" cy="192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5206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717" y="340929"/>
            <a:ext cx="7638950" cy="128027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7717" y="1916832"/>
            <a:ext cx="7859216" cy="4525963"/>
          </a:xfrm>
        </p:spPr>
        <p:txBody>
          <a:bodyPr/>
          <a:lstStyle/>
          <a:p>
            <a:pPr marL="0" indent="0">
              <a:buNone/>
            </a:pPr>
            <a:r>
              <a:rPr lang="th-TH" sz="3600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ประเด็นย่อย...</a:t>
            </a:r>
            <a:endParaRPr lang="en-US" sz="3600" b="1" dirty="0" smtClean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0" indent="0">
              <a:buNone/>
            </a:pPr>
            <a:r>
              <a:rPr lang="en-US" sz="3600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-</a:t>
            </a:r>
            <a:r>
              <a:rPr lang="th-TH" sz="3600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การจัดท่าของแม่ (</a:t>
            </a:r>
            <a:r>
              <a:rPr lang="en-US" sz="3600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Mother’s position)</a:t>
            </a:r>
          </a:p>
          <a:p>
            <a:pPr marL="0" indent="0">
              <a:buNone/>
            </a:pPr>
            <a:r>
              <a:rPr lang="en-US" sz="3600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-</a:t>
            </a:r>
            <a:r>
              <a:rPr lang="th-TH" sz="3600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ท่าของทารก (</a:t>
            </a:r>
            <a:r>
              <a:rPr lang="en-US" sz="3600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Baby’s position)</a:t>
            </a:r>
          </a:p>
          <a:p>
            <a:pPr marL="0" indent="0">
              <a:buNone/>
            </a:pPr>
            <a:r>
              <a:rPr lang="en-US" sz="3600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-</a:t>
            </a:r>
            <a:r>
              <a:rPr lang="th-TH" sz="3600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สาเหตุและผลที่เกิดจากการให้ลูกอมหัวนมแม่ไม่ </a:t>
            </a:r>
          </a:p>
          <a:p>
            <a:pPr marL="0" indent="0">
              <a:buNone/>
            </a:pPr>
            <a:r>
              <a:rPr lang="th-TH" sz="3600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ถูกต้องและแนวทางการช่วยเหลือ</a:t>
            </a:r>
            <a:endParaRPr lang="th-TH" sz="3600" b="1" dirty="0">
              <a:solidFill>
                <a:srgbClr val="0000CC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529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323528" y="1844825"/>
            <a:ext cx="4536504" cy="4067026"/>
          </a:xfrm>
        </p:spPr>
        <p:txBody>
          <a:bodyPr/>
          <a:lstStyle/>
          <a:p>
            <a:r>
              <a:rPr lang="th-TH" altLang="th-TH" sz="2800" b="1" dirty="0" smtClean="0">
                <a:solidFill>
                  <a:srgbClr val="990099"/>
                </a:solidFill>
                <a:latin typeface="Browallia New" pitchFamily="34" charset="-34"/>
                <a:cs typeface="Browallia New" pitchFamily="34" charset="-34"/>
              </a:rPr>
              <a:t>ให้แม่อยู่ในท่าที่สบาย มีหมอน หรือผ้าม้วนรองหลัง รองแขนหรือวางบนตักรองรับตัวลูก</a:t>
            </a:r>
          </a:p>
          <a:p>
            <a:r>
              <a:rPr lang="th-TH" altLang="th-TH" sz="2800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ถ้าเต้าไม่ใหญ่มาก อุ้มลูกแนบชิดลำตัวแม่ ให้ท้องแม่แนบท้องลูก (</a:t>
            </a:r>
            <a:r>
              <a:rPr lang="en-US" altLang="th-TH" sz="2800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tummy to tummy</a:t>
            </a:r>
            <a:r>
              <a:rPr lang="th-TH" altLang="th-TH" sz="2800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)</a:t>
            </a:r>
          </a:p>
          <a:p>
            <a:endParaRPr lang="th-TH" altLang="th-TH" sz="2800" b="1" dirty="0" smtClean="0">
              <a:solidFill>
                <a:srgbClr val="0000CC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th-TH" altLang="th-TH" sz="2800" b="1" i="1" dirty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ท่าที่แม่เลือก ควรเป็นท่าที่แม่ถนัด สะดวก และเอาลูก</a:t>
            </a:r>
            <a:r>
              <a:rPr lang="th-TH" altLang="th-TH" sz="2800" b="1" i="1" dirty="0" smtClean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เข้าอมหัวนม</a:t>
            </a:r>
            <a:r>
              <a:rPr lang="th-TH" altLang="th-TH" sz="2800" b="1" i="1" dirty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ได้</a:t>
            </a:r>
            <a:r>
              <a:rPr lang="th-TH" altLang="th-TH" sz="2800" b="1" i="1" dirty="0" smtClean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ดี</a:t>
            </a:r>
          </a:p>
          <a:p>
            <a:endParaRPr lang="th-TH" altLang="th-TH" sz="2800" b="1" i="1" dirty="0">
              <a:solidFill>
                <a:srgbClr val="C00000"/>
              </a:solidFill>
              <a:latin typeface="Browallia New" pitchFamily="34" charset="-34"/>
              <a:cs typeface="Browallia New" pitchFamily="34" charset="-34"/>
            </a:endParaRPr>
          </a:p>
          <a:p>
            <a:endParaRPr lang="th-TH" altLang="th-TH" sz="3200" b="1" dirty="0" smtClean="0">
              <a:solidFill>
                <a:srgbClr val="0000CC"/>
              </a:solidFill>
              <a:latin typeface="Browallia New" pitchFamily="34" charset="-34"/>
              <a:cs typeface="Browallia New" pitchFamily="34" charset="-34"/>
            </a:endParaRPr>
          </a:p>
          <a:p>
            <a:pPr>
              <a:buFontTx/>
              <a:buNone/>
            </a:pPr>
            <a:r>
              <a:rPr lang="th-TH" altLang="th-TH" sz="2800" b="1" i="1" dirty="0" smtClean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endParaRPr lang="th-TH" altLang="th-TH" b="1" dirty="0" smtClean="0">
              <a:solidFill>
                <a:srgbClr val="990099"/>
              </a:solidFill>
            </a:endParaRPr>
          </a:p>
          <a:p>
            <a:pPr>
              <a:buFontTx/>
              <a:buNone/>
            </a:pPr>
            <a:endParaRPr lang="th-TH" altLang="th-TH" dirty="0" smtClean="0">
              <a:solidFill>
                <a:srgbClr val="990099"/>
              </a:solidFill>
            </a:endParaRPr>
          </a:p>
        </p:txBody>
      </p:sp>
      <p:sp>
        <p:nvSpPr>
          <p:cNvPr id="11267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323850" y="1341438"/>
            <a:ext cx="2808288" cy="639762"/>
          </a:xfrm>
        </p:spPr>
        <p:txBody>
          <a:bodyPr/>
          <a:lstStyle/>
          <a:p>
            <a:r>
              <a:rPr lang="th-TH" altLang="th-TH" sz="3600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หลักการจัดท่าแม่</a:t>
            </a:r>
          </a:p>
        </p:txBody>
      </p:sp>
      <p:sp>
        <p:nvSpPr>
          <p:cNvPr id="9" name="สี่เหลี่ยมมุมมน 3"/>
          <p:cNvSpPr/>
          <p:nvPr/>
        </p:nvSpPr>
        <p:spPr>
          <a:xfrm>
            <a:off x="1042988" y="260350"/>
            <a:ext cx="7489825" cy="792163"/>
          </a:xfrm>
          <a:prstGeom prst="roundRect">
            <a:avLst/>
          </a:prstGeom>
          <a:solidFill>
            <a:srgbClr val="7598D9"/>
          </a:solidFill>
          <a:ln w="34925" cap="flat" cmpd="sng" algn="ctr">
            <a:solidFill>
              <a:sysClr val="window" lastClr="FFFFFF"/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altLang="th-TH" sz="4400" b="1" dirty="0" smtClean="0">
                <a:solidFill>
                  <a:srgbClr val="FFFF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การจัดท่าของแม่</a:t>
            </a:r>
            <a:r>
              <a:rPr lang="en-US" altLang="th-TH" sz="4400" b="1" dirty="0" smtClean="0">
                <a:solidFill>
                  <a:srgbClr val="FFFF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(Mother’s Position)</a:t>
            </a:r>
            <a:endParaRPr lang="th-TH" altLang="th-TH" sz="4400" b="1" kern="0" dirty="0" smtClean="0">
              <a:solidFill>
                <a:srgbClr val="FFFF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11560" y="6089243"/>
            <a:ext cx="77780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h-TH" altLang="th-TH" sz="2800" b="1" i="1" dirty="0">
                <a:solidFill>
                  <a:srgbClr val="993300"/>
                </a:solidFill>
                <a:latin typeface="Browallia New" pitchFamily="34" charset="-34"/>
                <a:cs typeface="Browallia New" pitchFamily="34" charset="-34"/>
              </a:rPr>
              <a:t>การจับ</a:t>
            </a:r>
            <a:r>
              <a:rPr lang="th-TH" altLang="th-TH" sz="2800" b="1" i="1" dirty="0" smtClean="0">
                <a:solidFill>
                  <a:srgbClr val="993300"/>
                </a:solidFill>
                <a:latin typeface="Browallia New" pitchFamily="34" charset="-34"/>
                <a:cs typeface="Browallia New" pitchFamily="34" charset="-34"/>
              </a:rPr>
              <a:t>เต้า</a:t>
            </a:r>
            <a:r>
              <a:rPr lang="en-US" altLang="th-TH" sz="2800" b="1" i="1" dirty="0" smtClean="0">
                <a:solidFill>
                  <a:srgbClr val="993300"/>
                </a:solidFill>
                <a:latin typeface="Browallia New" pitchFamily="34" charset="-34"/>
                <a:cs typeface="Browallia New" pitchFamily="34" charset="-34"/>
              </a:rPr>
              <a:t>:</a:t>
            </a:r>
            <a:r>
              <a:rPr lang="th-TH" altLang="th-TH" sz="2800" b="1" i="1" dirty="0" smtClean="0">
                <a:solidFill>
                  <a:srgbClr val="99330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altLang="th-TH" sz="2800" b="1" i="1" dirty="0">
                <a:solidFill>
                  <a:srgbClr val="009900"/>
                </a:solidFill>
                <a:latin typeface="Browallia New" pitchFamily="34" charset="-34"/>
                <a:cs typeface="Browallia New" pitchFamily="34" charset="-34"/>
              </a:rPr>
              <a:t>แม่ควรประคองเต้าขึ้นเล็กน้อย จะช่วยให้ลูกมองตาแม่ได้</a:t>
            </a:r>
          </a:p>
        </p:txBody>
      </p:sp>
      <p:pic>
        <p:nvPicPr>
          <p:cNvPr id="10245" name="Picture 5" descr="D:\DCIM\Camera\20140727_1942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376" b="3796"/>
          <a:stretch/>
        </p:blipFill>
        <p:spPr bwMode="auto">
          <a:xfrm>
            <a:off x="5267899" y="1340768"/>
            <a:ext cx="3121687" cy="459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มุมมน 3"/>
          <p:cNvSpPr/>
          <p:nvPr/>
        </p:nvSpPr>
        <p:spPr>
          <a:xfrm>
            <a:off x="1258888" y="404813"/>
            <a:ext cx="6913562" cy="863947"/>
          </a:xfrm>
          <a:prstGeom prst="roundRect">
            <a:avLst/>
          </a:prstGeom>
          <a:solidFill>
            <a:srgbClr val="7598D9"/>
          </a:solidFill>
          <a:ln w="34925" cap="flat" cmpd="sng" algn="ctr">
            <a:solidFill>
              <a:sysClr val="window" lastClr="FFFFFF"/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altLang="th-TH" sz="4400" b="1" dirty="0" smtClean="0">
                <a:solidFill>
                  <a:srgbClr val="FFFF00"/>
                </a:solidFill>
                <a:latin typeface="Browallia New" panose="020B0604020202020204" pitchFamily="34" charset="-34"/>
                <a:cs typeface="Browallia New" pitchFamily="34" charset="-34"/>
              </a:rPr>
              <a:t>ท่าที่ใช้ให้นมลูก</a:t>
            </a:r>
            <a:endParaRPr lang="th-TH" altLang="th-TH" sz="4400" b="1" kern="0" dirty="0" smtClean="0">
              <a:solidFill>
                <a:srgbClr val="FFFF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129827" y="1552436"/>
            <a:ext cx="5979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th-TH" sz="3200" b="1" kern="0" dirty="0" smtClean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ท่าแม่ให้นมลูกมี</a:t>
            </a:r>
            <a:r>
              <a:rPr lang="th-TH" sz="3200" b="1" kern="0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หลายท่า ทั้งท่านั่ง และท่า</a:t>
            </a:r>
            <a:r>
              <a:rPr lang="th-TH" sz="3200" b="1" kern="0" dirty="0" smtClean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นอน 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94740"/>
            <a:ext cx="2855693" cy="1980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7159" y="2301311"/>
            <a:ext cx="2896505" cy="2003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7435" y="4430726"/>
            <a:ext cx="2889938" cy="217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7159" y="4430726"/>
            <a:ext cx="2892349" cy="217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21227789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7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28800"/>
            <a:ext cx="335597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สี่เหลี่ยมมุมมน 3"/>
          <p:cNvSpPr/>
          <p:nvPr/>
        </p:nvSpPr>
        <p:spPr>
          <a:xfrm>
            <a:off x="755575" y="490538"/>
            <a:ext cx="7748463" cy="792162"/>
          </a:xfrm>
          <a:prstGeom prst="roundRect">
            <a:avLst/>
          </a:prstGeom>
          <a:solidFill>
            <a:srgbClr val="7598D9"/>
          </a:solidFill>
          <a:ln w="34925" cap="flat" cmpd="sng" algn="ctr">
            <a:solidFill>
              <a:sysClr val="window" lastClr="FFFFFF"/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altLang="th-TH" sz="4400" b="1" dirty="0" smtClean="0">
                <a:solidFill>
                  <a:srgbClr val="FFFF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การจัดท่าให้นมลูกท่าขวางตัก </a:t>
            </a:r>
            <a:r>
              <a:rPr lang="en-US" altLang="th-TH" sz="4400" b="1" dirty="0">
                <a:solidFill>
                  <a:srgbClr val="FFC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</a:t>
            </a:r>
            <a:r>
              <a:rPr lang="en-US" altLang="th-TH" sz="4400" b="1" dirty="0" smtClean="0">
                <a:solidFill>
                  <a:srgbClr val="FFC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Cradle Hold)</a:t>
            </a:r>
            <a:endParaRPr lang="th-TH" altLang="th-TH" sz="4400" b="1" kern="0" dirty="0" smtClean="0">
              <a:solidFill>
                <a:srgbClr val="FFC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899592" y="2044943"/>
            <a:ext cx="41044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th-TH" altLang="th-TH" sz="32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เป็นท่าอุ้มลูกไว้บนตัก ตะแคงตัวลูกเข้าหา</a:t>
            </a:r>
            <a:r>
              <a:rPr lang="th-TH" altLang="th-TH" sz="3200" b="1" dirty="0" smtClean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แม่ ศีรษะและ</a:t>
            </a:r>
            <a:r>
              <a:rPr lang="th-TH" altLang="th-TH" sz="3200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ลำตัวอยู่ในแนวตรง ศีรษะอยู่สูงกว่าลำตัวเล็กน้อย คอไม่บิด คว่ำ หรือแอ่นหงาย</a:t>
            </a:r>
          </a:p>
        </p:txBody>
      </p:sp>
    </p:spTree>
    <p:extLst>
      <p:ext uri="{BB962C8B-B14F-4D97-AF65-F5344CB8AC3E}">
        <p14:creationId xmlns:p14="http://schemas.microsoft.com/office/powerpoint/2010/main" xmlns="" val="66223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0528" y="1109152"/>
            <a:ext cx="9164528" cy="57488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th-TH" b="1" dirty="0" smtClean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เนื้อหา</a:t>
            </a:r>
            <a:endParaRPr lang="th-TH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76672"/>
            <a:ext cx="8496944" cy="5688632"/>
          </a:xfrm>
        </p:spPr>
        <p:txBody>
          <a:bodyPr/>
          <a:lstStyle/>
          <a:p>
            <a:pPr marL="0" indent="0">
              <a:buNone/>
              <a:tabLst>
                <a:tab pos="441325" algn="l"/>
              </a:tabLst>
            </a:pPr>
            <a:endParaRPr lang="th-TH" sz="3600" dirty="0" smtClean="0"/>
          </a:p>
          <a:p>
            <a:pPr marL="0" indent="0">
              <a:buNone/>
              <a:tabLst>
                <a:tab pos="441325" algn="l"/>
              </a:tabLst>
            </a:pPr>
            <a:r>
              <a:rPr lang="th-TH" sz="3600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 1</a:t>
            </a:r>
            <a:r>
              <a:rPr lang="th-TH" sz="3600" b="1" dirty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.	</a:t>
            </a:r>
            <a:r>
              <a:rPr lang="th-TH" sz="3600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ความสำคัญ</a:t>
            </a:r>
            <a:r>
              <a:rPr lang="th-TH" sz="3600" b="1" dirty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ของการส่งเสริมให้แม่และลูก</a:t>
            </a:r>
            <a:r>
              <a:rPr lang="th-TH" sz="3600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อยู่ห้องเดียวกัน </a:t>
            </a:r>
            <a:r>
              <a:rPr lang="en-US" sz="3600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	(Importance </a:t>
            </a:r>
            <a:r>
              <a:rPr lang="en-US" sz="3600" b="1" dirty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of </a:t>
            </a:r>
            <a:r>
              <a:rPr lang="en-US" sz="3600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rooming-in)</a:t>
            </a:r>
            <a:endParaRPr lang="en-US" sz="3600" b="1" dirty="0">
              <a:solidFill>
                <a:srgbClr val="0000CC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0" indent="0">
              <a:buNone/>
              <a:tabLst>
                <a:tab pos="441325" algn="l"/>
              </a:tabLst>
            </a:pPr>
            <a:r>
              <a:rPr lang="th-TH" sz="3600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 2</a:t>
            </a:r>
            <a:r>
              <a:rPr lang="th-TH" sz="3600" b="1" dirty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.	การจัดท่าให้นมและการให้ลูกอม</a:t>
            </a:r>
            <a:r>
              <a:rPr lang="th-TH" sz="3600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หัวนม                           	(</a:t>
            </a:r>
            <a:r>
              <a:rPr lang="en-US" sz="3600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Position &amp; Attachment)</a:t>
            </a:r>
            <a:endParaRPr lang="th-TH" sz="3600" b="1" dirty="0">
              <a:solidFill>
                <a:srgbClr val="0000CC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0" indent="0">
              <a:buNone/>
              <a:tabLst>
                <a:tab pos="441325" algn="l"/>
              </a:tabLst>
            </a:pPr>
            <a:r>
              <a:rPr lang="th-TH" sz="3600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 3</a:t>
            </a:r>
            <a:r>
              <a:rPr lang="th-TH" sz="3600" b="1" dirty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.	การประเมินการดูดนม</a:t>
            </a:r>
            <a:r>
              <a:rPr lang="th-TH" sz="3600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แม่ </a:t>
            </a:r>
          </a:p>
          <a:p>
            <a:pPr marL="0" indent="0">
              <a:buNone/>
              <a:tabLst>
                <a:tab pos="441325" algn="l"/>
              </a:tabLst>
            </a:pPr>
            <a:r>
              <a:rPr lang="th-TH" sz="3600" b="1" dirty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th-TH" sz="3600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</a:t>
            </a:r>
            <a:r>
              <a:rPr lang="en-US" sz="3600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Breastfeeding assessment)</a:t>
            </a:r>
            <a:endParaRPr lang="th-TH" sz="3600" b="1" dirty="0">
              <a:solidFill>
                <a:srgbClr val="0000CC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0" indent="0">
              <a:buNone/>
              <a:tabLst>
                <a:tab pos="441325" algn="l"/>
              </a:tabLst>
            </a:pPr>
            <a:r>
              <a:rPr lang="th-TH" sz="3600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 4</a:t>
            </a:r>
            <a:r>
              <a:rPr lang="th-TH" sz="3600" b="1" dirty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.	</a:t>
            </a:r>
            <a:r>
              <a:rPr lang="th-TH" sz="3600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การให้ลูกเป็นผู้กำหนดในการดูดนมแม่                        </a:t>
            </a:r>
          </a:p>
          <a:p>
            <a:pPr marL="0" indent="0">
              <a:buNone/>
              <a:tabLst>
                <a:tab pos="441325" algn="l"/>
              </a:tabLst>
            </a:pPr>
            <a:r>
              <a:rPr lang="th-TH" sz="3600" b="1" dirty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3600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   (</a:t>
            </a:r>
            <a:r>
              <a:rPr lang="en-US" sz="3600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Baby-led feeding)</a:t>
            </a:r>
            <a:endParaRPr lang="th-TH" sz="3600" b="1" dirty="0">
              <a:solidFill>
                <a:srgbClr val="0000CC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919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ชื่อเรื่อง 1"/>
          <p:cNvSpPr>
            <a:spLocks noGrp="1"/>
          </p:cNvSpPr>
          <p:nvPr>
            <p:ph type="title"/>
          </p:nvPr>
        </p:nvSpPr>
        <p:spPr>
          <a:xfrm>
            <a:off x="971550" y="4800600"/>
            <a:ext cx="6307138" cy="566738"/>
          </a:xfrm>
        </p:spPr>
        <p:txBody>
          <a:bodyPr/>
          <a:lstStyle/>
          <a:p>
            <a:pPr algn="ctr"/>
            <a:r>
              <a:rPr lang="th-TH" altLang="th-TH" sz="3200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ท่าขวางตัก </a:t>
            </a:r>
            <a:r>
              <a:rPr lang="en-US" altLang="th-TH" sz="3200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( </a:t>
            </a:r>
            <a:r>
              <a:rPr lang="en-US" altLang="th-TH" sz="3200" dirty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C</a:t>
            </a:r>
            <a:r>
              <a:rPr lang="en-US" altLang="th-TH" sz="3200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radle Hold)</a:t>
            </a:r>
            <a:r>
              <a:rPr lang="th-TH" altLang="th-TH" sz="3200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 </a:t>
            </a:r>
          </a:p>
        </p:txBody>
      </p:sp>
      <p:sp>
        <p:nvSpPr>
          <p:cNvPr id="17411" name="ตัวแทนข้อความ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th-TH" altLang="th-TH" sz="2400" b="1" i="1" dirty="0" smtClean="0">
                <a:solidFill>
                  <a:srgbClr val="9900CC"/>
                </a:solidFill>
                <a:latin typeface="Browallia New" pitchFamily="34" charset="-34"/>
                <a:cs typeface="Browallia New" pitchFamily="34" charset="-34"/>
              </a:rPr>
              <a:t>เป็นท่าที่ใช้กันบ่อยที่สุด เนื่องจากทำได้ง่าย </a:t>
            </a:r>
          </a:p>
        </p:txBody>
      </p:sp>
      <p:pic>
        <p:nvPicPr>
          <p:cNvPr id="3" name="ตัวแทนรูปภาพ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0" r="12500"/>
          <a:stretch>
            <a:fillRect/>
          </a:stretch>
        </p:blipFill>
        <p:spPr/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239838"/>
            <a:ext cx="5184775" cy="4627562"/>
          </a:xfrm>
        </p:spPr>
        <p:txBody>
          <a:bodyPr/>
          <a:lstStyle/>
          <a:p>
            <a:pPr marL="482600" indent="-482600" eaLnBrk="1" hangingPunct="1">
              <a:lnSpc>
                <a:spcPct val="110000"/>
              </a:lnSpc>
              <a:buFontTx/>
              <a:buNone/>
            </a:pPr>
            <a:endParaRPr lang="en-US" altLang="th-TH" sz="4000" b="1" dirty="0" smtClean="0">
              <a:solidFill>
                <a:srgbClr val="FF3300"/>
              </a:solidFill>
              <a:latin typeface="Angsana New" pitchFamily="18" charset="-34"/>
            </a:endParaRPr>
          </a:p>
          <a:p>
            <a:pPr marL="482600" indent="-482600" eaLnBrk="1" hangingPunct="1">
              <a:lnSpc>
                <a:spcPct val="110000"/>
              </a:lnSpc>
              <a:buFont typeface="Webdings" pitchFamily="18" charset="2"/>
              <a:buChar char="8"/>
            </a:pPr>
            <a:r>
              <a:rPr lang="th-TH" altLang="th-TH" b="1" dirty="0" smtClean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เปลี่ยนมือจากท่า </a:t>
            </a:r>
            <a:r>
              <a:rPr lang="en-US" altLang="th-TH" b="1" dirty="0" smtClean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cradle</a:t>
            </a:r>
            <a:endParaRPr lang="th-TH" altLang="th-TH" b="1" dirty="0" smtClean="0">
              <a:solidFill>
                <a:srgbClr val="0000FF"/>
              </a:solidFill>
              <a:latin typeface="Browallia New" pitchFamily="34" charset="-34"/>
              <a:cs typeface="Browallia New" pitchFamily="34" charset="-34"/>
            </a:endParaRPr>
          </a:p>
          <a:p>
            <a:pPr marL="482600" indent="-482600" eaLnBrk="1" hangingPunct="1">
              <a:lnSpc>
                <a:spcPct val="110000"/>
              </a:lnSpc>
              <a:buFont typeface="Webdings" pitchFamily="18" charset="2"/>
              <a:buNone/>
            </a:pPr>
            <a:r>
              <a:rPr lang="en-US" altLang="th-TH" b="1" dirty="0" smtClean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    	</a:t>
            </a:r>
            <a:r>
              <a:rPr lang="th-TH" altLang="th-TH" b="1" dirty="0" smtClean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ใช้มือข้างเดียวกับที่ลูกดูดประคองเต้านม มืออีกข้างรองรับต้นคอและท้ายทอยลูก</a:t>
            </a:r>
          </a:p>
          <a:p>
            <a:pPr marL="482600" indent="-482600" eaLnBrk="1" hangingPunct="1">
              <a:lnSpc>
                <a:spcPct val="110000"/>
              </a:lnSpc>
              <a:buFont typeface="Webdings" pitchFamily="18" charset="2"/>
              <a:buNone/>
            </a:pPr>
            <a:r>
              <a:rPr lang="th-TH" altLang="th-TH" b="1" dirty="0" smtClean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	</a:t>
            </a:r>
            <a:r>
              <a:rPr lang="th-TH" altLang="th-TH" b="1" i="1" dirty="0" smtClean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ท่านี้ควบคุมการเคลื่อนไหวของศีรษะลูกได้ดี</a:t>
            </a:r>
          </a:p>
        </p:txBody>
      </p:sp>
      <p:pic>
        <p:nvPicPr>
          <p:cNvPr id="18435" name="Picture 5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9100" y="1962150"/>
            <a:ext cx="343852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สี่เหลี่ยมมุมมน 3"/>
          <p:cNvSpPr/>
          <p:nvPr/>
        </p:nvSpPr>
        <p:spPr>
          <a:xfrm>
            <a:off x="288925" y="447675"/>
            <a:ext cx="8677275" cy="1514475"/>
          </a:xfrm>
          <a:prstGeom prst="roundRect">
            <a:avLst/>
          </a:prstGeom>
          <a:solidFill>
            <a:srgbClr val="7598D9"/>
          </a:solidFill>
          <a:ln w="34925" cap="flat" cmpd="sng" algn="ctr">
            <a:solidFill>
              <a:sysClr val="window" lastClr="FFFFFF"/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altLang="th-TH" sz="4400" b="1" dirty="0" smtClean="0">
                <a:solidFill>
                  <a:srgbClr val="FFFF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การจัดท่าให้นมลูกท่าขวางตักประยุกต์</a:t>
            </a:r>
            <a:r>
              <a:rPr lang="en-US" altLang="th-TH" sz="4400" b="1" dirty="0" smtClean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              </a:t>
            </a:r>
            <a:r>
              <a:rPr lang="en-US" altLang="th-TH" sz="4400" b="1" dirty="0">
                <a:solidFill>
                  <a:srgbClr val="FFC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</a:t>
            </a:r>
            <a:r>
              <a:rPr lang="en-US" altLang="th-TH" sz="4400" b="1" dirty="0" smtClean="0">
                <a:solidFill>
                  <a:srgbClr val="FFC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Modified / Cross-Cradle Hold)</a:t>
            </a:r>
            <a:endParaRPr lang="th-TH" altLang="th-TH" sz="4400" b="1" kern="0" dirty="0" smtClean="0">
              <a:solidFill>
                <a:srgbClr val="FFC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ชื่อเรื่อง 1"/>
          <p:cNvSpPr>
            <a:spLocks noGrp="1"/>
          </p:cNvSpPr>
          <p:nvPr>
            <p:ph type="title"/>
          </p:nvPr>
        </p:nvSpPr>
        <p:spPr>
          <a:xfrm>
            <a:off x="1331640" y="5229200"/>
            <a:ext cx="7416428" cy="566738"/>
          </a:xfrm>
        </p:spPr>
        <p:txBody>
          <a:bodyPr/>
          <a:lstStyle/>
          <a:p>
            <a:pPr algn="ctr"/>
            <a:r>
              <a:rPr lang="th-TH" altLang="th-TH" sz="3200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ท่าขวางตักประยุกต์ </a:t>
            </a:r>
            <a:r>
              <a:rPr lang="en-US" altLang="th-TH" sz="3200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(Modified/Cross-Cradle </a:t>
            </a:r>
            <a:r>
              <a:rPr lang="en-US" altLang="th-TH" sz="3200" dirty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H</a:t>
            </a:r>
            <a:r>
              <a:rPr lang="en-US" altLang="th-TH" sz="3200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old)</a:t>
            </a:r>
            <a:endParaRPr lang="th-TH" altLang="th-TH" sz="3200" dirty="0" smtClean="0">
              <a:solidFill>
                <a:srgbClr val="0000CC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945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3568" y="5795938"/>
            <a:ext cx="8064500" cy="804862"/>
          </a:xfrm>
        </p:spPr>
        <p:txBody>
          <a:bodyPr/>
          <a:lstStyle/>
          <a:p>
            <a:r>
              <a:rPr lang="th-TH" altLang="th-TH" sz="2800" b="1" i="1" dirty="0" smtClean="0">
                <a:solidFill>
                  <a:srgbClr val="990099"/>
                </a:solidFill>
                <a:latin typeface="Browallia New" pitchFamily="34" charset="-34"/>
                <a:cs typeface="Browallia New" pitchFamily="34" charset="-34"/>
              </a:rPr>
              <a:t>เป็นท่าที่ดัดแปลงมาจากท่าขวางตัก </a:t>
            </a:r>
            <a:r>
              <a:rPr lang="en-US" altLang="th-TH" sz="2800" b="1" i="1" dirty="0" smtClean="0">
                <a:solidFill>
                  <a:srgbClr val="990099"/>
                </a:solidFill>
                <a:latin typeface="Browallia New" pitchFamily="34" charset="-34"/>
                <a:cs typeface="Browallia New" pitchFamily="34" charset="-34"/>
              </a:rPr>
              <a:t>: </a:t>
            </a:r>
            <a:r>
              <a:rPr lang="th-TH" altLang="th-TH" sz="2800" b="1" i="1" dirty="0" smtClean="0">
                <a:solidFill>
                  <a:srgbClr val="990099"/>
                </a:solidFill>
                <a:latin typeface="Browallia New" pitchFamily="34" charset="-34"/>
                <a:cs typeface="Browallia New" pitchFamily="34" charset="-34"/>
              </a:rPr>
              <a:t>เหมาะสำหรับทารกเกิดก่อนกำหนดหรือทารกที่มีปัญหาในการดูดนม</a:t>
            </a:r>
          </a:p>
        </p:txBody>
      </p:sp>
      <p:pic>
        <p:nvPicPr>
          <p:cNvPr id="3" name="ตัวแทนรูปภาพ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0" r="12500"/>
          <a:stretch>
            <a:fillRect/>
          </a:stretch>
        </p:blipFill>
        <p:spPr/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2413" y="2060848"/>
            <a:ext cx="5039667" cy="38290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ebdings" pitchFamily="18" charset="2"/>
              <a:buNone/>
            </a:pPr>
            <a:endParaRPr lang="en-US" altLang="th-TH" sz="3600" b="1" dirty="0" smtClean="0">
              <a:solidFill>
                <a:srgbClr val="FF3300"/>
              </a:solidFill>
              <a:latin typeface="Angsana New" pitchFamily="18" charset="-34"/>
            </a:endParaRPr>
          </a:p>
          <a:p>
            <a:pPr marL="396000" eaLnBrk="1" hangingPunct="1">
              <a:lnSpc>
                <a:spcPct val="90000"/>
              </a:lnSpc>
              <a:buFont typeface="Webdings" pitchFamily="18" charset="2"/>
              <a:buChar char="8"/>
            </a:pPr>
            <a:r>
              <a:rPr lang="th-TH" altLang="th-TH" b="1" dirty="0" smtClean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กอดตัวลูกกระชับกับสีข้างแม่ ให้ขาของลูกชี้ไปทางด้านหลังของแม่ ลูกดูดนมจากเต้านมข้างเดียวกับฝ่ามือที่จับลูก แนวสันหลังและลำคอของลูกอยู่ในแนวตรง</a:t>
            </a:r>
          </a:p>
        </p:txBody>
      </p:sp>
      <p:pic>
        <p:nvPicPr>
          <p:cNvPr id="20484" name="Picture 6" descr="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867836"/>
            <a:ext cx="3531654" cy="321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สี่เหลี่ยมมุมมน 3"/>
          <p:cNvSpPr/>
          <p:nvPr/>
        </p:nvSpPr>
        <p:spPr>
          <a:xfrm>
            <a:off x="252413" y="609600"/>
            <a:ext cx="8675687" cy="792163"/>
          </a:xfrm>
          <a:prstGeom prst="roundRect">
            <a:avLst/>
          </a:prstGeom>
          <a:solidFill>
            <a:srgbClr val="7598D9"/>
          </a:solidFill>
          <a:ln w="34925" cap="flat" cmpd="sng" algn="ctr">
            <a:solidFill>
              <a:sysClr val="window" lastClr="FFFFFF"/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altLang="th-TH" sz="4400" b="1" dirty="0" smtClean="0">
                <a:solidFill>
                  <a:srgbClr val="FFFF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การจัดท่าให้นมลูกท่าอุ้มฟุตบอล</a:t>
            </a:r>
            <a:r>
              <a:rPr lang="en-US" altLang="th-TH" sz="4400" b="1" dirty="0" smtClean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th-TH" sz="4400" b="1" dirty="0">
                <a:solidFill>
                  <a:srgbClr val="FFC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</a:t>
            </a:r>
            <a:r>
              <a:rPr lang="en-US" altLang="th-TH" sz="4400" b="1" dirty="0" smtClean="0">
                <a:solidFill>
                  <a:srgbClr val="FFC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Football hold)</a:t>
            </a:r>
            <a:endParaRPr lang="th-TH" altLang="th-TH" sz="4400" b="1" kern="0" dirty="0" smtClean="0">
              <a:solidFill>
                <a:srgbClr val="FFC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55"/>
          <a:stretch/>
        </p:blipFill>
        <p:spPr>
          <a:xfrm>
            <a:off x="1741448" y="260648"/>
            <a:ext cx="5616624" cy="4138265"/>
          </a:xfrm>
        </p:spPr>
      </p:pic>
      <p:sp>
        <p:nvSpPr>
          <p:cNvPr id="7" name="สี่เหลี่ยมผืนผ้า 6"/>
          <p:cNvSpPr/>
          <p:nvPr/>
        </p:nvSpPr>
        <p:spPr>
          <a:xfrm>
            <a:off x="2490543" y="4509120"/>
            <a:ext cx="38539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th-TH" sz="3200" b="1" kern="0" dirty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ท่า</a:t>
            </a:r>
            <a:r>
              <a:rPr lang="th-TH" altLang="th-TH" sz="3200" b="1" kern="0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อุ้มฟุตบอล </a:t>
            </a:r>
            <a:r>
              <a:rPr lang="en-US" altLang="th-TH" sz="3200" b="1" kern="0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(Football </a:t>
            </a:r>
            <a:r>
              <a:rPr lang="en-US" altLang="th-TH" sz="3200" b="1" kern="0" dirty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H</a:t>
            </a:r>
            <a:r>
              <a:rPr lang="en-US" altLang="th-TH" sz="3200" b="1" kern="0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old</a:t>
            </a:r>
            <a:r>
              <a:rPr lang="en-US" altLang="th-TH" sz="3200" b="1" kern="0" dirty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)</a:t>
            </a:r>
            <a:endParaRPr lang="th-TH" dirty="0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51520" y="5402310"/>
            <a:ext cx="8712968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spcBef>
                <a:spcPct val="20000"/>
              </a:spcBef>
            </a:pPr>
            <a:r>
              <a:rPr lang="th-TH" altLang="th-TH" b="1" i="1" dirty="0" smtClean="0">
                <a:solidFill>
                  <a:srgbClr val="993300"/>
                </a:solidFill>
                <a:latin typeface="Browallia New" pitchFamily="34" charset="-34"/>
                <a:cs typeface="Browallia New" pitchFamily="34" charset="-34"/>
              </a:rPr>
              <a:t>ท่านี้</a:t>
            </a:r>
            <a:r>
              <a:rPr lang="en-US" altLang="th-TH" b="1" i="1" dirty="0" smtClean="0">
                <a:solidFill>
                  <a:srgbClr val="993300"/>
                </a:solidFill>
                <a:latin typeface="Browallia New" pitchFamily="34" charset="-34"/>
                <a:cs typeface="Browallia New" pitchFamily="34" charset="-34"/>
              </a:rPr>
              <a:t>: </a:t>
            </a:r>
            <a:r>
              <a:rPr lang="th-TH" altLang="th-TH" b="1" i="1" dirty="0" smtClean="0">
                <a:solidFill>
                  <a:srgbClr val="993300"/>
                </a:solidFill>
                <a:latin typeface="Browallia New" pitchFamily="34" charset="-34"/>
                <a:cs typeface="Browallia New" pitchFamily="34" charset="-34"/>
              </a:rPr>
              <a:t>เหมาะสำหรับ</a:t>
            </a:r>
            <a:r>
              <a:rPr lang="th-TH" altLang="th-TH" b="1" i="1" kern="0" dirty="0" smtClean="0">
                <a:solidFill>
                  <a:srgbClr val="9900CC"/>
                </a:solidFill>
                <a:latin typeface="Browallia New" pitchFamily="34" charset="-34"/>
                <a:cs typeface="Browallia New" pitchFamily="34" charset="-34"/>
              </a:rPr>
              <a:t>แม่</a:t>
            </a:r>
            <a:r>
              <a:rPr lang="th-TH" altLang="th-TH" b="1" i="1" kern="0" dirty="0">
                <a:solidFill>
                  <a:srgbClr val="9900CC"/>
                </a:solidFill>
                <a:latin typeface="Browallia New" pitchFamily="34" charset="-34"/>
                <a:cs typeface="Browallia New" pitchFamily="34" charset="-34"/>
              </a:rPr>
              <a:t>หลังผ่าตัด เพราะ</a:t>
            </a:r>
            <a:r>
              <a:rPr lang="th-TH" altLang="th-TH" b="1" i="1" kern="0" dirty="0">
                <a:solidFill>
                  <a:srgbClr val="990099"/>
                </a:solidFill>
                <a:latin typeface="Browallia New" pitchFamily="34" charset="-34"/>
                <a:cs typeface="Browallia New" pitchFamily="34" charset="-34"/>
              </a:rPr>
              <a:t>ลูกจะไม่กดทับแผลหน้า</a:t>
            </a:r>
            <a:r>
              <a:rPr lang="th-TH" altLang="th-TH" b="1" i="1" kern="0" dirty="0" smtClean="0">
                <a:solidFill>
                  <a:srgbClr val="990099"/>
                </a:solidFill>
                <a:latin typeface="Browallia New" pitchFamily="34" charset="-34"/>
                <a:cs typeface="Browallia New" pitchFamily="34" charset="-34"/>
              </a:rPr>
              <a:t>ท้อง</a:t>
            </a:r>
          </a:p>
          <a:p>
            <a:pPr lvl="0" eaLnBrk="0" hangingPunct="0">
              <a:spcBef>
                <a:spcPct val="20000"/>
              </a:spcBef>
            </a:pPr>
            <a:r>
              <a:rPr lang="th-TH" altLang="th-TH" b="1" i="1" kern="0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        และ เหมาะ</a:t>
            </a:r>
            <a:r>
              <a:rPr lang="th-TH" altLang="th-TH" b="1" i="1" kern="0" dirty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สำหรับ</a:t>
            </a:r>
            <a:r>
              <a:rPr lang="th-TH" altLang="th-TH" b="1" i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ลูก</a:t>
            </a:r>
            <a:r>
              <a:rPr lang="th-TH" altLang="th-TH" b="1" i="1" dirty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ตัวเล็ก ลูกแฝด แม่เต้านมใหญ่ และแม่ที่หัวนมสั้น </a:t>
            </a:r>
          </a:p>
        </p:txBody>
      </p:sp>
    </p:spTree>
    <p:extLst>
      <p:ext uri="{BB962C8B-B14F-4D97-AF65-F5344CB8AC3E}">
        <p14:creationId xmlns:p14="http://schemas.microsoft.com/office/powerpoint/2010/main" xmlns="" val="18022072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68312" y="1557338"/>
            <a:ext cx="4679751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tabLst>
                <a:tab pos="568325" algn="l"/>
              </a:tabLst>
            </a:pPr>
            <a:r>
              <a:rPr lang="th-TH" altLang="th-TH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แม่ลูกนอนตะแคงเข้าหากัน แม่นอนศีรษะสูง หลังและสะโพกตรงให้มากที่สุด</a:t>
            </a:r>
          </a:p>
          <a:p>
            <a:pPr eaLnBrk="1" hangingPunct="1">
              <a:lnSpc>
                <a:spcPct val="90000"/>
              </a:lnSpc>
              <a:tabLst>
                <a:tab pos="568325" algn="l"/>
              </a:tabLst>
            </a:pPr>
            <a:r>
              <a:rPr lang="th-TH" altLang="th-TH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ให้ปากลูกอยู่ตรงกับหัวนมแม่</a:t>
            </a:r>
          </a:p>
          <a:p>
            <a:pPr eaLnBrk="1" hangingPunct="1">
              <a:lnSpc>
                <a:spcPct val="90000"/>
              </a:lnSpc>
              <a:tabLst>
                <a:tab pos="568325" algn="l"/>
              </a:tabLst>
            </a:pPr>
            <a:r>
              <a:rPr lang="th-TH" altLang="th-TH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มือที่อยู่ด้านล่างประคองหลังลูก หรือใช้ผ้าขนหนูม้วนรองรับ</a:t>
            </a:r>
          </a:p>
          <a:p>
            <a:pPr eaLnBrk="1" hangingPunct="1">
              <a:lnSpc>
                <a:spcPct val="90000"/>
              </a:lnSpc>
              <a:tabLst>
                <a:tab pos="568325" algn="l"/>
              </a:tabLst>
            </a:pPr>
            <a:r>
              <a:rPr lang="th-TH" altLang="th-TH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มือที่อยู่ด้านบนประคองเต้านมในช่วงแรกที่เริ่มเอาหัวนมเข้าปาก </a:t>
            </a:r>
          </a:p>
          <a:p>
            <a:pPr eaLnBrk="1" hangingPunct="1">
              <a:lnSpc>
                <a:spcPct val="90000"/>
              </a:lnSpc>
              <a:buFont typeface="Webdings" pitchFamily="18" charset="2"/>
              <a:buNone/>
              <a:tabLst>
                <a:tab pos="568325" algn="l"/>
              </a:tabLst>
            </a:pPr>
            <a:endParaRPr lang="th-TH" altLang="th-TH" sz="2800" b="1" dirty="0" smtClean="0">
              <a:solidFill>
                <a:srgbClr val="0000FF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2532" name="Picture 6" descr="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700213"/>
            <a:ext cx="3598863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สี่เหลี่ยมมุมมน 3"/>
          <p:cNvSpPr/>
          <p:nvPr/>
        </p:nvSpPr>
        <p:spPr>
          <a:xfrm>
            <a:off x="827088" y="512763"/>
            <a:ext cx="7489825" cy="792162"/>
          </a:xfrm>
          <a:prstGeom prst="roundRect">
            <a:avLst/>
          </a:prstGeom>
          <a:solidFill>
            <a:srgbClr val="7598D9"/>
          </a:solidFill>
          <a:ln w="34925" cap="flat" cmpd="sng" algn="ctr">
            <a:solidFill>
              <a:sysClr val="window" lastClr="FFFFFF"/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altLang="th-TH" sz="4400" b="1" dirty="0" smtClean="0">
                <a:solidFill>
                  <a:srgbClr val="FFFF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การจัดท่าให้นมลูกท่านอน</a:t>
            </a:r>
            <a:r>
              <a:rPr lang="en-US" altLang="th-TH" sz="4400" b="1" dirty="0" smtClean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th-TH" altLang="th-TH" sz="4400" b="1" dirty="0" smtClean="0">
                <a:solidFill>
                  <a:srgbClr val="FFC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(Side </a:t>
            </a:r>
            <a:r>
              <a:rPr lang="en-US" altLang="th-TH" sz="4400" b="1" dirty="0" smtClean="0">
                <a:solidFill>
                  <a:srgbClr val="FFC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Lying)</a:t>
            </a:r>
            <a:endParaRPr lang="th-TH" altLang="th-TH" sz="4400" b="1" kern="0" dirty="0" smtClean="0">
              <a:solidFill>
                <a:srgbClr val="FFC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ชื่อเรื่อง 1"/>
          <p:cNvSpPr>
            <a:spLocks noGrp="1"/>
          </p:cNvSpPr>
          <p:nvPr>
            <p:ph type="title"/>
          </p:nvPr>
        </p:nvSpPr>
        <p:spPr>
          <a:xfrm>
            <a:off x="2051720" y="4293096"/>
            <a:ext cx="5486400" cy="566737"/>
          </a:xfrm>
        </p:spPr>
        <p:txBody>
          <a:bodyPr/>
          <a:lstStyle/>
          <a:p>
            <a:r>
              <a:rPr lang="th-TH" altLang="th-TH" sz="3200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ท่านอน</a:t>
            </a:r>
            <a:r>
              <a:rPr lang="en-US" altLang="th-TH" sz="3200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 (side lying position)</a:t>
            </a:r>
            <a:endParaRPr lang="th-TH" altLang="th-TH" sz="3200" dirty="0" smtClean="0">
              <a:solidFill>
                <a:srgbClr val="0000CC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2355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395536" y="4725144"/>
            <a:ext cx="8496944" cy="864096"/>
          </a:xfrm>
        </p:spPr>
        <p:txBody>
          <a:bodyPr/>
          <a:lstStyle/>
          <a:p>
            <a:pPr lvl="0" eaLnBrk="1" hangingPunct="1">
              <a:spcBef>
                <a:spcPct val="0"/>
              </a:spcBef>
            </a:pPr>
            <a:r>
              <a:rPr lang="th-TH" altLang="th-TH" sz="2800" b="1" i="1" dirty="0" smtClean="0">
                <a:solidFill>
                  <a:srgbClr val="9900CC"/>
                </a:solidFill>
                <a:latin typeface="Browallia New" pitchFamily="34" charset="-34"/>
                <a:cs typeface="Browallia New" pitchFamily="34" charset="-34"/>
              </a:rPr>
              <a:t>ท่านี้ </a:t>
            </a:r>
            <a:r>
              <a:rPr lang="en-US" altLang="th-TH" sz="2800" b="1" i="1" dirty="0">
                <a:solidFill>
                  <a:srgbClr val="9900CC"/>
                </a:solidFill>
                <a:latin typeface="Browallia New" pitchFamily="34" charset="-34"/>
                <a:cs typeface="Browallia New" pitchFamily="34" charset="-34"/>
              </a:rPr>
              <a:t>:</a:t>
            </a:r>
            <a:r>
              <a:rPr lang="th-TH" altLang="th-TH" sz="2800" b="1" i="1" dirty="0" smtClean="0">
                <a:solidFill>
                  <a:srgbClr val="9900CC"/>
                </a:solidFill>
                <a:latin typeface="Browallia New" pitchFamily="34" charset="-34"/>
                <a:cs typeface="Browallia New" pitchFamily="34" charset="-34"/>
              </a:rPr>
              <a:t> แม่สามารถพักหรือหลับไปพร้อมๆ กับลูกได้ จำเป็นสำหรับแม่ที่ยังอยู่ในระยะอ่อนเพลีย ลุกนั่งลำบาก หลังคลอดใหม่ๆ </a:t>
            </a:r>
          </a:p>
          <a:p>
            <a:pPr lvl="0" eaLnBrk="1" hangingPunct="1">
              <a:spcBef>
                <a:spcPct val="0"/>
              </a:spcBef>
            </a:pPr>
            <a:endParaRPr lang="th-TH" altLang="th-TH" sz="2800" b="1" i="1" dirty="0" smtClean="0">
              <a:solidFill>
                <a:srgbClr val="9900CC"/>
              </a:solidFill>
              <a:latin typeface="Browallia New" pitchFamily="34" charset="-34"/>
              <a:cs typeface="Browallia New" pitchFamily="34" charset="-34"/>
            </a:endParaRPr>
          </a:p>
          <a:p>
            <a:endParaRPr lang="th-TH" altLang="th-TH" sz="2800" b="1" i="1" dirty="0" smtClean="0">
              <a:solidFill>
                <a:srgbClr val="9900CC"/>
              </a:solidFill>
              <a:latin typeface="Browallia New" pitchFamily="34" charset="-34"/>
              <a:cs typeface="Browallia New" pitchFamily="34" charset="-34"/>
            </a:endParaRPr>
          </a:p>
          <a:p>
            <a:endParaRPr lang="th-TH" altLang="th-TH" sz="2800" b="1" i="1" dirty="0" smtClean="0">
              <a:solidFill>
                <a:srgbClr val="9900CC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th-TH" altLang="th-TH" sz="2800" i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แรก</a:t>
            </a:r>
            <a:r>
              <a:rPr lang="th-TH" altLang="th-TH" sz="2800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หลังผ่าตัด หรือแม่ที่ให้นมลูกตอนกลางคืน</a:t>
            </a:r>
          </a:p>
        </p:txBody>
      </p:sp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0260"/>
            <a:ext cx="3312368" cy="2194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ตัวแทนรูปภาพ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0" r="12500"/>
          <a:stretch>
            <a:fillRect/>
          </a:stretch>
        </p:blipFill>
        <p:spPr>
          <a:xfrm>
            <a:off x="4283968" y="1634847"/>
            <a:ext cx="3312368" cy="2484276"/>
          </a:xfrm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95536" y="5661248"/>
            <a:ext cx="8424935" cy="95410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lvl="0" eaLnBrk="1" hangingPunct="1">
              <a:spcBef>
                <a:spcPct val="0"/>
              </a:spcBef>
              <a:buNone/>
            </a:pPr>
            <a:r>
              <a:rPr lang="th-TH" altLang="th-TH" sz="2800" b="1" i="1" dirty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เป็นท่าสำคัญที่ใช้</a:t>
            </a:r>
            <a:r>
              <a:rPr lang="th-TH" altLang="th-TH" sz="2800" b="1" i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มาก </a:t>
            </a:r>
            <a:r>
              <a:rPr lang="th-TH" altLang="th-TH" sz="2800" b="1" i="1" dirty="0" smtClean="0">
                <a:solidFill>
                  <a:srgbClr val="B40049"/>
                </a:solidFill>
                <a:latin typeface="Browallia New" pitchFamily="34" charset="-34"/>
                <a:cs typeface="Browallia New" pitchFamily="34" charset="-34"/>
              </a:rPr>
              <a:t>โดยเฉพาะ</a:t>
            </a:r>
            <a:r>
              <a:rPr lang="th-TH" altLang="th-TH" sz="2800" b="1" i="1" dirty="0">
                <a:solidFill>
                  <a:srgbClr val="B40049"/>
                </a:solidFill>
                <a:latin typeface="Browallia New" pitchFamily="34" charset="-34"/>
                <a:cs typeface="Browallia New" pitchFamily="34" charset="-34"/>
              </a:rPr>
              <a:t>ระยะหลังผ่าตัดคลอด แม่ตึงแผลฝีเย็บ และการให้นมลูกตอนกลางคืน</a:t>
            </a:r>
            <a:endParaRPr lang="en-GB" altLang="th-TH" sz="2800" b="1" i="1" dirty="0">
              <a:solidFill>
                <a:srgbClr val="B40049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12291" name="Picture 3" descr="D:\DCIM\Camera\20140811_1003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4667" y="260648"/>
            <a:ext cx="2304256" cy="384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twin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68413"/>
            <a:ext cx="5761038" cy="4238625"/>
          </a:xfrm>
          <a:prstGeom prst="rect">
            <a:avLst/>
          </a:prstGeom>
          <a:noFill/>
          <a:ln w="9525">
            <a:solidFill>
              <a:srgbClr val="D8560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4" descr="DSC04803_res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015" t="5281" r="10008"/>
          <a:stretch>
            <a:fillRect/>
          </a:stretch>
        </p:blipFill>
        <p:spPr bwMode="auto">
          <a:xfrm>
            <a:off x="6332538" y="1087438"/>
            <a:ext cx="2303462" cy="25622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5" descr="Resize of Resize of DSC027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68" r="12805"/>
          <a:stretch>
            <a:fillRect/>
          </a:stretch>
        </p:blipFill>
        <p:spPr bwMode="auto">
          <a:xfrm>
            <a:off x="6370638" y="3860800"/>
            <a:ext cx="2295525" cy="2381250"/>
          </a:xfrm>
          <a:prstGeom prst="rect">
            <a:avLst/>
          </a:prstGeom>
          <a:noFill/>
          <a:ln w="1905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สี่เหลี่ยมมุมมน 3"/>
          <p:cNvSpPr/>
          <p:nvPr/>
        </p:nvSpPr>
        <p:spPr>
          <a:xfrm>
            <a:off x="755650" y="260350"/>
            <a:ext cx="5184775" cy="792163"/>
          </a:xfrm>
          <a:prstGeom prst="roundRect">
            <a:avLst/>
          </a:prstGeom>
          <a:solidFill>
            <a:srgbClr val="7598D9"/>
          </a:solidFill>
          <a:ln w="34925" cap="flat" cmpd="sng" algn="ctr">
            <a:solidFill>
              <a:sysClr val="window" lastClr="FFFFFF"/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altLang="th-TH" sz="4400" b="1" dirty="0" smtClean="0">
                <a:solidFill>
                  <a:srgbClr val="FFFF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การจัดท่าให้นมลูก</a:t>
            </a:r>
            <a:r>
              <a:rPr lang="th-TH" altLang="th-TH" sz="4400" b="1" dirty="0" smtClean="0">
                <a:solidFill>
                  <a:srgbClr val="FFC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ฝาแฝด</a:t>
            </a:r>
            <a:endParaRPr lang="th-TH" altLang="th-TH" sz="4400" b="1" kern="0" dirty="0" smtClean="0">
              <a:solidFill>
                <a:srgbClr val="FFC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511175" y="1660525"/>
            <a:ext cx="4038600" cy="452596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th-TH" b="1" dirty="0" smtClean="0">
                <a:solidFill>
                  <a:srgbClr val="000066"/>
                </a:solidFill>
              </a:rPr>
              <a:t>การ</a:t>
            </a:r>
            <a:r>
              <a:rPr lang="th-TH" b="1" dirty="0">
                <a:solidFill>
                  <a:srgbClr val="000066"/>
                </a:solidFill>
              </a:rPr>
              <a:t>จับเต้านม</a:t>
            </a:r>
            <a:r>
              <a:rPr lang="th-TH" b="1" dirty="0" smtClean="0">
                <a:solidFill>
                  <a:srgbClr val="000066"/>
                </a:solidFill>
              </a:rPr>
              <a:t>เพื่อให้หัวนมอยู่ระดับเดียวกับปาก</a:t>
            </a:r>
            <a:r>
              <a:rPr lang="th-TH" b="1" dirty="0">
                <a:solidFill>
                  <a:srgbClr val="000066"/>
                </a:solidFill>
              </a:rPr>
              <a:t>ลูก มี</a:t>
            </a:r>
            <a:r>
              <a:rPr lang="th-TH" b="1" dirty="0" smtClean="0">
                <a:solidFill>
                  <a:srgbClr val="000066"/>
                </a:solidFill>
              </a:rPr>
              <a:t>หลายวิธี </a:t>
            </a:r>
            <a:endParaRPr lang="en-US" b="1" dirty="0" smtClean="0">
              <a:solidFill>
                <a:srgbClr val="000066"/>
              </a:solidFill>
            </a:endParaRPr>
          </a:p>
          <a:p>
            <a:pPr>
              <a:defRPr/>
            </a:pPr>
            <a:r>
              <a:rPr lang="th-TH" sz="2400" b="1" dirty="0" smtClean="0">
                <a:solidFill>
                  <a:srgbClr val="000066"/>
                </a:solidFill>
              </a:rPr>
              <a:t>จับ</a:t>
            </a:r>
            <a:r>
              <a:rPr lang="th-TH" sz="2400" b="1" dirty="0">
                <a:solidFill>
                  <a:srgbClr val="000066"/>
                </a:solidFill>
              </a:rPr>
              <a:t>เต้านมโดยใช้นิ้วทั้ง </a:t>
            </a:r>
            <a:r>
              <a:rPr lang="en-US" sz="2400" b="1" dirty="0">
                <a:solidFill>
                  <a:srgbClr val="000066"/>
                </a:solidFill>
                <a:latin typeface="Angsana New" panose="02020603050405020304" pitchFamily="18" charset="-34"/>
              </a:rPr>
              <a:t>4</a:t>
            </a:r>
            <a:r>
              <a:rPr lang="en-US" sz="2400" b="1" dirty="0">
                <a:solidFill>
                  <a:srgbClr val="000066"/>
                </a:solidFill>
              </a:rPr>
              <a:t> </a:t>
            </a:r>
            <a:r>
              <a:rPr lang="th-TH" sz="2400" b="1" dirty="0">
                <a:solidFill>
                  <a:srgbClr val="000066"/>
                </a:solidFill>
              </a:rPr>
              <a:t>อยู่ด้านล่าง</a:t>
            </a:r>
            <a:r>
              <a:rPr lang="th-TH" sz="2400" b="1" dirty="0" smtClean="0">
                <a:solidFill>
                  <a:srgbClr val="000066"/>
                </a:solidFill>
              </a:rPr>
              <a:t>และนิ้วหัวแม่มือ</a:t>
            </a:r>
            <a:r>
              <a:rPr lang="th-TH" sz="2400" b="1" dirty="0">
                <a:solidFill>
                  <a:srgbClr val="000066"/>
                </a:solidFill>
              </a:rPr>
              <a:t>อยู่</a:t>
            </a:r>
            <a:r>
              <a:rPr lang="th-TH" sz="2400" b="1" dirty="0" smtClean="0">
                <a:solidFill>
                  <a:srgbClr val="000066"/>
                </a:solidFill>
              </a:rPr>
              <a:t>ด้านปลาย  ทุก</a:t>
            </a:r>
            <a:r>
              <a:rPr lang="th-TH" sz="2400" b="1" dirty="0">
                <a:solidFill>
                  <a:srgbClr val="000066"/>
                </a:solidFill>
              </a:rPr>
              <a:t>นิ้วอยู่นอกขอบลานหัวนม</a:t>
            </a:r>
            <a:endParaRPr lang="en-US" sz="2400" b="1" dirty="0">
              <a:solidFill>
                <a:srgbClr val="000066"/>
              </a:solidFill>
            </a:endParaRPr>
          </a:p>
          <a:p>
            <a:pPr>
              <a:defRPr/>
            </a:pPr>
            <a:endParaRPr lang="th-TH" dirty="0">
              <a:solidFill>
                <a:srgbClr val="000066"/>
              </a:solidFill>
            </a:endParaRPr>
          </a:p>
        </p:txBody>
      </p:sp>
      <p:pic>
        <p:nvPicPr>
          <p:cNvPr id="2662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933450" y="3962400"/>
            <a:ext cx="1638300" cy="13049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6338" y="1227138"/>
            <a:ext cx="1647825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6975" y="3756025"/>
            <a:ext cx="17335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สี่เหลี่ยมผืนผ้า 8"/>
          <p:cNvSpPr>
            <a:spLocks noChangeArrowheads="1"/>
          </p:cNvSpPr>
          <p:nvPr/>
        </p:nvSpPr>
        <p:spPr bwMode="auto">
          <a:xfrm>
            <a:off x="4795838" y="2606675"/>
            <a:ext cx="38719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400" b="1">
                <a:solidFill>
                  <a:srgbClr val="990099"/>
                </a:solidFill>
                <a:latin typeface="Browallia New" pitchFamily="34" charset="-34"/>
                <a:cs typeface="Browallia New" pitchFamily="34" charset="-34"/>
              </a:rPr>
              <a:t>แบบ </a:t>
            </a:r>
            <a:r>
              <a:rPr lang="en-US" altLang="th-TH" sz="2400" b="1">
                <a:solidFill>
                  <a:srgbClr val="990099"/>
                </a:solidFill>
                <a:latin typeface="Browallia New" pitchFamily="34" charset="-34"/>
                <a:cs typeface="Browallia New" pitchFamily="34" charset="-34"/>
              </a:rPr>
              <a:t>U - hold </a:t>
            </a:r>
            <a:r>
              <a:rPr lang="th-TH" altLang="th-TH" sz="2400" b="1">
                <a:solidFill>
                  <a:srgbClr val="990099"/>
                </a:solidFill>
                <a:latin typeface="Browallia New" pitchFamily="34" charset="-34"/>
                <a:cs typeface="Browallia New" pitchFamily="34" charset="-34"/>
              </a:rPr>
              <a:t>จะใช้เมื่อแม่อุ้มลูกในท่า </a:t>
            </a:r>
            <a:r>
              <a:rPr lang="en-US" altLang="th-TH" sz="2400" b="1">
                <a:solidFill>
                  <a:srgbClr val="990099"/>
                </a:solidFill>
                <a:latin typeface="Browallia New" pitchFamily="34" charset="-34"/>
                <a:cs typeface="Browallia New" pitchFamily="34" charset="-34"/>
              </a:rPr>
              <a:t>    Football position</a:t>
            </a:r>
          </a:p>
        </p:txBody>
      </p:sp>
      <p:sp>
        <p:nvSpPr>
          <p:cNvPr id="26631" name="สี่เหลี่ยมผืนผ้า 9"/>
          <p:cNvSpPr>
            <a:spLocks noChangeArrowheads="1"/>
          </p:cNvSpPr>
          <p:nvPr/>
        </p:nvSpPr>
        <p:spPr bwMode="auto">
          <a:xfrm>
            <a:off x="576263" y="5292725"/>
            <a:ext cx="37893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400" b="1">
                <a:solidFill>
                  <a:srgbClr val="FF0066"/>
                </a:solidFill>
                <a:latin typeface="Browallia New" pitchFamily="34" charset="-34"/>
                <a:cs typeface="Browallia New" pitchFamily="34" charset="-34"/>
              </a:rPr>
              <a:t>แบบ </a:t>
            </a:r>
            <a:r>
              <a:rPr lang="en-US" altLang="th-TH" sz="2400" b="1">
                <a:solidFill>
                  <a:srgbClr val="FF0066"/>
                </a:solidFill>
                <a:latin typeface="Browallia New" pitchFamily="34" charset="-34"/>
                <a:cs typeface="Browallia New" pitchFamily="34" charset="-34"/>
              </a:rPr>
              <a:t>C - hold </a:t>
            </a:r>
            <a:r>
              <a:rPr lang="th-TH" altLang="th-TH" sz="2400" b="1">
                <a:solidFill>
                  <a:srgbClr val="FF0066"/>
                </a:solidFill>
                <a:latin typeface="Browallia New" pitchFamily="34" charset="-34"/>
                <a:cs typeface="Browallia New" pitchFamily="34" charset="-34"/>
              </a:rPr>
              <a:t>จะใช้เมื่อแม่อุ้มลูกในท่า </a:t>
            </a:r>
            <a:r>
              <a:rPr lang="en-US" altLang="th-TH" sz="2400" b="1">
                <a:solidFill>
                  <a:srgbClr val="FF0066"/>
                </a:solidFill>
                <a:latin typeface="Browallia New" pitchFamily="34" charset="-34"/>
                <a:cs typeface="Browallia New" pitchFamily="34" charset="-34"/>
              </a:rPr>
              <a:t>Cradle position</a:t>
            </a:r>
          </a:p>
        </p:txBody>
      </p:sp>
      <p:sp>
        <p:nvSpPr>
          <p:cNvPr id="26632" name="สี่เหลี่ยมผืนผ้า 10"/>
          <p:cNvSpPr>
            <a:spLocks noChangeArrowheads="1"/>
          </p:cNvSpPr>
          <p:nvPr/>
        </p:nvSpPr>
        <p:spPr bwMode="auto">
          <a:xfrm>
            <a:off x="4154488" y="5041900"/>
            <a:ext cx="49418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400" b="1" dirty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แบบ </a:t>
            </a:r>
            <a:r>
              <a:rPr lang="en-US" altLang="th-TH" sz="2400" b="1" dirty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V - hold </a:t>
            </a:r>
            <a:r>
              <a:rPr lang="th-TH" altLang="th-TH" sz="2400" b="1" dirty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จะใช้เมื่อแม่มีมือใหญ่และเต้านมเล็ก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400" b="1" dirty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แต่ต้องมั่นใจว่านิ้วทุกนิ้วของแม่อยู่นอกขอบลานหัวนม</a:t>
            </a:r>
          </a:p>
        </p:txBody>
      </p:sp>
      <p:sp>
        <p:nvSpPr>
          <p:cNvPr id="13" name="สี่เหลี่ยมมุมมน 3"/>
          <p:cNvSpPr/>
          <p:nvPr/>
        </p:nvSpPr>
        <p:spPr>
          <a:xfrm>
            <a:off x="563563" y="434975"/>
            <a:ext cx="7181850" cy="792163"/>
          </a:xfrm>
          <a:prstGeom prst="roundRect">
            <a:avLst/>
          </a:prstGeom>
          <a:solidFill>
            <a:srgbClr val="7598D9"/>
          </a:solidFill>
          <a:ln w="34925" cap="flat" cmpd="sng" algn="ctr">
            <a:solidFill>
              <a:sysClr val="window" lastClr="FFFFFF"/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4400" b="1" dirty="0" smtClean="0">
                <a:solidFill>
                  <a:srgbClr val="FFFF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ท่าจับเต้านม </a:t>
            </a:r>
            <a:endParaRPr lang="th-TH" altLang="th-TH" sz="4400" b="1" dirty="0">
              <a:solidFill>
                <a:srgbClr val="FFFF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3351212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349500"/>
            <a:ext cx="3005137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221163"/>
            <a:ext cx="3311525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323850" y="2781300"/>
            <a:ext cx="18732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th-TH" sz="4400">
                <a:latin typeface="Comic Sans MS" pitchFamily="66" charset="0"/>
              </a:rPr>
              <a:t>C-hold</a:t>
            </a:r>
            <a:endParaRPr lang="th-TH" altLang="th-TH" sz="4400">
              <a:latin typeface="Comic Sans MS" pitchFamily="66" charset="0"/>
            </a:endParaRPr>
          </a:p>
        </p:txBody>
      </p:sp>
      <p:sp>
        <p:nvSpPr>
          <p:cNvPr id="27654" name="Text Box 7"/>
          <p:cNvSpPr txBox="1">
            <a:spLocks noChangeArrowheads="1"/>
          </p:cNvSpPr>
          <p:nvPr/>
        </p:nvSpPr>
        <p:spPr bwMode="auto">
          <a:xfrm>
            <a:off x="1258888" y="4149725"/>
            <a:ext cx="20907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th-TH" sz="4400">
                <a:latin typeface="Comic Sans MS" pitchFamily="66" charset="0"/>
              </a:rPr>
              <a:t>U-hold</a:t>
            </a:r>
            <a:endParaRPr lang="th-TH" altLang="th-TH" sz="4400">
              <a:latin typeface="Comic Sans MS" pitchFamily="66" charset="0"/>
            </a:endParaRPr>
          </a:p>
        </p:txBody>
      </p:sp>
      <p:sp>
        <p:nvSpPr>
          <p:cNvPr id="27655" name="Text Box 8"/>
          <p:cNvSpPr txBox="1">
            <a:spLocks noChangeArrowheads="1"/>
          </p:cNvSpPr>
          <p:nvPr/>
        </p:nvSpPr>
        <p:spPr bwMode="auto">
          <a:xfrm>
            <a:off x="3635375" y="5589588"/>
            <a:ext cx="19446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th-TH" sz="4400">
                <a:latin typeface="Comic Sans MS" pitchFamily="66" charset="0"/>
              </a:rPr>
              <a:t>V-hold</a:t>
            </a:r>
            <a:endParaRPr lang="th-TH" altLang="th-TH" sz="4400">
              <a:latin typeface="Comic Sans MS" pitchFamily="66" charset="0"/>
            </a:endParaRPr>
          </a:p>
        </p:txBody>
      </p:sp>
      <p:sp>
        <p:nvSpPr>
          <p:cNvPr id="9" name="สี่เหลี่ยมมุมมน 3"/>
          <p:cNvSpPr/>
          <p:nvPr/>
        </p:nvSpPr>
        <p:spPr>
          <a:xfrm>
            <a:off x="4608513" y="908050"/>
            <a:ext cx="3309937" cy="792163"/>
          </a:xfrm>
          <a:prstGeom prst="roundRect">
            <a:avLst/>
          </a:prstGeom>
          <a:solidFill>
            <a:srgbClr val="7598D9"/>
          </a:solidFill>
          <a:ln w="34925" cap="flat" cmpd="sng" algn="ctr">
            <a:solidFill>
              <a:sysClr val="window" lastClr="FFFFFF"/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4400" b="1" dirty="0" smtClean="0">
                <a:solidFill>
                  <a:srgbClr val="FFFF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วิธีการจับเต้านม</a:t>
            </a:r>
            <a:endParaRPr lang="th-TH" altLang="th-TH" sz="4400" b="1" dirty="0">
              <a:solidFill>
                <a:srgbClr val="FFFF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  <a:solidFill>
            <a:schemeClr val="accent5"/>
          </a:solidFill>
        </p:spPr>
        <p:txBody>
          <a:bodyPr/>
          <a:lstStyle/>
          <a:p>
            <a:pPr marL="0" indent="0">
              <a:buNone/>
              <a:tabLst>
                <a:tab pos="441325" algn="l"/>
              </a:tabLst>
            </a:pPr>
            <a:r>
              <a:rPr lang="th-TH" b="1" dirty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endParaRPr lang="th-TH" b="1" dirty="0" smtClean="0">
              <a:solidFill>
                <a:srgbClr val="0000CC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441325" indent="-268288">
              <a:buAutoNum type="arabicPeriod" startAt="5"/>
              <a:tabLst>
                <a:tab pos="441325" algn="l"/>
              </a:tabLst>
            </a:pPr>
            <a:r>
              <a:rPr lang="th-TH" sz="3600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การ</a:t>
            </a:r>
            <a:r>
              <a:rPr lang="th-TH" sz="3600" b="1" dirty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ช่วยเหลือทารกที่อมหัวนมยาก </a:t>
            </a:r>
            <a:endParaRPr lang="th-TH" sz="3600" b="1" dirty="0" smtClean="0">
              <a:solidFill>
                <a:srgbClr val="0000CC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400050" lvl="1" indent="0">
              <a:buNone/>
              <a:tabLst>
                <a:tab pos="441325" algn="l"/>
              </a:tabLst>
            </a:pPr>
            <a:r>
              <a:rPr lang="th-TH" sz="3600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</a:t>
            </a:r>
            <a:r>
              <a:rPr lang="en-US" sz="3600" b="1" dirty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Baby who has difficulty </a:t>
            </a:r>
            <a:r>
              <a:rPr lang="en-US" sz="3600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attaching </a:t>
            </a:r>
            <a:r>
              <a:rPr lang="en-US" sz="3600" b="1" dirty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to the breast)</a:t>
            </a:r>
            <a:endParaRPr lang="th-TH" sz="3600" b="1" dirty="0">
              <a:solidFill>
                <a:srgbClr val="0000CC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0" indent="0">
              <a:buNone/>
              <a:tabLst>
                <a:tab pos="441325" algn="l"/>
              </a:tabLst>
            </a:pPr>
            <a:r>
              <a:rPr lang="th-TH" sz="3600" b="1" dirty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 6.	</a:t>
            </a:r>
            <a:r>
              <a:rPr lang="th-TH" sz="3600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หลีกเลี่ยง</a:t>
            </a:r>
            <a:r>
              <a:rPr lang="th-TH" sz="3600" b="1" dirty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การใช้ขวดนม จุกนม และผลิตภัณฑ์เสริมอื่นๆ  	(</a:t>
            </a:r>
            <a:r>
              <a:rPr lang="en-US" sz="3600" b="1" dirty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avoid bottle, teats and unnecessary supplements) </a:t>
            </a:r>
            <a:endParaRPr lang="th-TH" sz="3600" b="1" dirty="0">
              <a:solidFill>
                <a:srgbClr val="0000CC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endParaRPr lang="th-TH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th-TH" b="1" dirty="0" smtClean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เนื้อหา</a:t>
            </a:r>
            <a:endParaRPr lang="th-TH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582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4119563" y="1484784"/>
            <a:ext cx="4787900" cy="5170646"/>
          </a:xfrm>
          <a:prstGeom prst="rect">
            <a:avLst/>
          </a:prstGeom>
          <a:solidFill>
            <a:srgbClr val="C1FE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th-TH" altLang="th-TH" sz="3000" dirty="0">
                <a:solidFill>
                  <a:srgbClr val="DF3203"/>
                </a:solidFill>
              </a:rPr>
              <a:t>  </a:t>
            </a:r>
            <a:r>
              <a:rPr lang="th-TH" altLang="th-TH" sz="3000" b="1" dirty="0">
                <a:solidFill>
                  <a:srgbClr val="DF3203"/>
                </a:solidFill>
                <a:latin typeface="Browallia New" pitchFamily="34" charset="-34"/>
                <a:cs typeface="Browallia New" pitchFamily="34" charset="-34"/>
              </a:rPr>
              <a:t>มือแม่พยุงเต้านม ใช้ </a:t>
            </a:r>
            <a:r>
              <a:rPr lang="en-US" altLang="th-TH" sz="3000" b="1" dirty="0">
                <a:solidFill>
                  <a:srgbClr val="DF3203"/>
                </a:solidFill>
                <a:latin typeface="Browallia New" pitchFamily="34" charset="-34"/>
                <a:cs typeface="Browallia New" pitchFamily="34" charset="-34"/>
              </a:rPr>
              <a:t>4</a:t>
            </a:r>
            <a:r>
              <a:rPr lang="th-TH" altLang="th-TH" sz="3000" b="1" dirty="0">
                <a:solidFill>
                  <a:srgbClr val="DF3203"/>
                </a:solidFill>
                <a:latin typeface="Browallia New" pitchFamily="34" charset="-34"/>
                <a:cs typeface="Browallia New" pitchFamily="34" charset="-34"/>
              </a:rPr>
              <a:t> นิ้วพยุงเต้านมด้านล่าง นิ้วหัวแม่มืออยู่ด้านบน ให้หัวนมอยู่ในระดับเดียวกับปากของทารก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th-TH" altLang="th-TH" sz="3000" b="1" dirty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  นิ้วของแม่จะต้องอยู่เหนือขอบนอกของลานนมเพื่อให้ทารกอมหัวนมได้ถึงลานนม 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th-TH" altLang="th-TH" sz="3000" b="1" dirty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  </a:t>
            </a:r>
            <a:r>
              <a:rPr lang="th-TH" altLang="th-TH" sz="3000" b="1" dirty="0">
                <a:solidFill>
                  <a:srgbClr val="993300"/>
                </a:solidFill>
                <a:latin typeface="Browallia New" pitchFamily="34" charset="-34"/>
                <a:cs typeface="Browallia New" pitchFamily="34" charset="-34"/>
              </a:rPr>
              <a:t>หัวนมต้องพุ่งออกอยู่แนวตรงหรือเฉียงต่ำลงเล็กน้อย 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th-TH" altLang="th-TH" sz="3000" b="1" dirty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  นิ้วหัวแม่มือไม่ควรกดให้หัวนมกระดกขึ้นซึ่งเป็นท่าที่ จะทำให้หัวนมแตกได้</a:t>
            </a:r>
            <a:r>
              <a:rPr lang="en-US" altLang="th-TH" sz="3000" b="1" dirty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 </a:t>
            </a:r>
          </a:p>
        </p:txBody>
      </p:sp>
      <p:pic>
        <p:nvPicPr>
          <p:cNvPr id="28675" name="Picture 6" descr="DSC0964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617538"/>
            <a:ext cx="3352800" cy="2819400"/>
          </a:xfrm>
          <a:prstGeom prst="rect">
            <a:avLst/>
          </a:prstGeom>
          <a:noFill/>
          <a:ln w="28575">
            <a:solidFill>
              <a:srgbClr val="00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7" descr="DSC0964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3617913"/>
            <a:ext cx="3352800" cy="2592387"/>
          </a:xfrm>
          <a:prstGeom prst="rect">
            <a:avLst/>
          </a:prstGeom>
          <a:noFill/>
          <a:ln w="28575">
            <a:solidFill>
              <a:srgbClr val="00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สี่เหลี่ยมมุมมน 3"/>
          <p:cNvSpPr/>
          <p:nvPr/>
        </p:nvSpPr>
        <p:spPr>
          <a:xfrm>
            <a:off x="4113213" y="479425"/>
            <a:ext cx="4794250" cy="792163"/>
          </a:xfrm>
          <a:prstGeom prst="roundRect">
            <a:avLst/>
          </a:prstGeom>
          <a:solidFill>
            <a:srgbClr val="7598D9"/>
          </a:solidFill>
          <a:ln w="34925" cap="flat" cmpd="sng" algn="ctr">
            <a:solidFill>
              <a:sysClr val="window" lastClr="FFFFFF"/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4400" b="1" dirty="0" smtClean="0">
                <a:solidFill>
                  <a:srgbClr val="FFFF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การจับเต้านมแบบ </a:t>
            </a:r>
            <a:r>
              <a:rPr lang="en-US" altLang="th-TH" sz="4400" b="1" dirty="0" smtClean="0">
                <a:solidFill>
                  <a:srgbClr val="FFFF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C-hold</a:t>
            </a:r>
          </a:p>
          <a:p>
            <a:pPr eaLnBrk="1" hangingPunct="1">
              <a:defRPr/>
            </a:pPr>
            <a:endParaRPr lang="th-TH" altLang="th-TH" sz="4400" b="1" dirty="0">
              <a:solidFill>
                <a:srgbClr val="FFFF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3" descr="correct C-ho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3759200" cy="3024188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Rectangle 14"/>
          <p:cNvSpPr>
            <a:spLocks noChangeArrowheads="1"/>
          </p:cNvSpPr>
          <p:nvPr/>
        </p:nvSpPr>
        <p:spPr bwMode="auto">
          <a:xfrm>
            <a:off x="900081" y="5153353"/>
            <a:ext cx="18085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3600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ท่าที่ถูกต้อง</a:t>
            </a:r>
            <a:endParaRPr lang="en-US" altLang="th-TH" sz="3600" b="1" dirty="0" smtClean="0">
              <a:solidFill>
                <a:srgbClr val="0000CC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50191" name="Picture 15" descr="incorrect C ho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212975"/>
            <a:ext cx="3600450" cy="3201988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701" name="Rectangle 16"/>
          <p:cNvSpPr>
            <a:spLocks noChangeArrowheads="1"/>
          </p:cNvSpPr>
          <p:nvPr/>
        </p:nvSpPr>
        <p:spPr bwMode="auto">
          <a:xfrm>
            <a:off x="5219700" y="5641975"/>
            <a:ext cx="19527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b="1" dirty="0" smtClean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ท่าที่ไม่ถูกต้อง</a:t>
            </a:r>
            <a:endParaRPr lang="th-TH" altLang="th-TH" b="1" dirty="0">
              <a:solidFill>
                <a:srgbClr val="FF0000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7" name="สี่เหลี่ยมมุมมน 3"/>
          <p:cNvSpPr/>
          <p:nvPr/>
        </p:nvSpPr>
        <p:spPr>
          <a:xfrm>
            <a:off x="2535238" y="581025"/>
            <a:ext cx="3189287" cy="792163"/>
          </a:xfrm>
          <a:prstGeom prst="roundRect">
            <a:avLst/>
          </a:prstGeom>
          <a:solidFill>
            <a:srgbClr val="7598D9"/>
          </a:solidFill>
          <a:ln w="34925" cap="flat" cmpd="sng" algn="ctr">
            <a:solidFill>
              <a:sysClr val="window" lastClr="FFFFFF"/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4400" b="1" dirty="0" smtClean="0">
                <a:solidFill>
                  <a:srgbClr val="FFFF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วิธีการจับเต้านม</a:t>
            </a:r>
            <a:endParaRPr lang="th-TH" altLang="th-TH" sz="4400" b="1" dirty="0">
              <a:solidFill>
                <a:srgbClr val="FFFF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4572000" y="1555972"/>
            <a:ext cx="4284663" cy="5041380"/>
          </a:xfrm>
          <a:prstGeom prst="rect">
            <a:avLst/>
          </a:prstGeom>
          <a:solidFill>
            <a:srgbClr val="BCFF8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952500" algn="l"/>
              </a:tabLst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952500" algn="l"/>
              </a:tabLs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952500" algn="l"/>
              </a:tabLst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9525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9525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525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525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525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525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th-TH" altLang="th-TH" sz="3600" b="1" dirty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เป็นวิธีการจับเต้านมโดยใช้นิ้วชี้และนิ้วกลางคีบ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th-TH" altLang="th-TH" sz="3600" b="1" dirty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altLang="th-TH" b="1" i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ไม่ควรใช้วิธีการนี้ </a:t>
            </a:r>
            <a:r>
              <a:rPr lang="th-TH" altLang="th-TH" b="1" i="1" dirty="0">
                <a:solidFill>
                  <a:srgbClr val="990099"/>
                </a:solidFill>
                <a:latin typeface="Browallia New" pitchFamily="34" charset="-34"/>
                <a:cs typeface="Browallia New" pitchFamily="34" charset="-34"/>
              </a:rPr>
              <a:t>เพราะช่องว่างระหว่างนิ้วแคบ นิ้วจะขวางบริเวณลานนม ทำให้ทารกอมหัวนมได้ไม่ลึกพอ  </a:t>
            </a:r>
            <a:r>
              <a:rPr lang="th-TH" altLang="th-TH" b="1" i="1" dirty="0">
                <a:solidFill>
                  <a:srgbClr val="002060"/>
                </a:solidFill>
                <a:latin typeface="Browallia New" pitchFamily="34" charset="-34"/>
                <a:cs typeface="Browallia New" pitchFamily="34" charset="-34"/>
              </a:rPr>
              <a:t>นิ้วอาจกดบริเวณท่อน้ำนม ทำให้น้ำนมไหลไม่ดี</a:t>
            </a:r>
            <a:endParaRPr lang="en-US" altLang="th-TH" b="1" i="1" dirty="0">
              <a:solidFill>
                <a:srgbClr val="002060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3072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476250"/>
            <a:ext cx="3095625" cy="2322513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8" descr="scissor-01_res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3141663"/>
            <a:ext cx="3546475" cy="266382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สี่เหลี่ยมมุมมน 3"/>
          <p:cNvSpPr/>
          <p:nvPr/>
        </p:nvSpPr>
        <p:spPr>
          <a:xfrm>
            <a:off x="4859338" y="479425"/>
            <a:ext cx="3189287" cy="792163"/>
          </a:xfrm>
          <a:prstGeom prst="roundRect">
            <a:avLst/>
          </a:prstGeom>
          <a:solidFill>
            <a:srgbClr val="7598D9"/>
          </a:solidFill>
          <a:ln w="34925" cap="flat" cmpd="sng" algn="ctr">
            <a:solidFill>
              <a:sysClr val="window" lastClr="FFFFFF"/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>
              <a:defRPr/>
            </a:pPr>
            <a:r>
              <a:rPr lang="en-US" altLang="th-TH" sz="4400" b="1" dirty="0" smtClean="0">
                <a:solidFill>
                  <a:srgbClr val="FFFF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V-hold</a:t>
            </a:r>
            <a:endParaRPr lang="th-TH" altLang="th-TH" sz="4400" b="1" dirty="0">
              <a:solidFill>
                <a:srgbClr val="FFFF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8313" y="1628775"/>
            <a:ext cx="5399087" cy="4752975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sz="3200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ทารก</a:t>
            </a:r>
            <a:r>
              <a:rPr lang="th-TH" altLang="th-TH" sz="3200" b="1" dirty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จะสามารถอมหัวนมและ</a:t>
            </a:r>
            <a:r>
              <a:rPr lang="th-TH" altLang="th-TH" sz="3200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ลานนม</a:t>
            </a:r>
            <a:r>
              <a:rPr lang="th-TH" altLang="th-TH" sz="3200" b="1" dirty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ได้ดีต้องอยู่ในท่าที่เหมาะสม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sz="3200" b="1" dirty="0" smtClean="0">
                <a:solidFill>
                  <a:srgbClr val="DF3203"/>
                </a:solidFill>
                <a:latin typeface="Browallia New" pitchFamily="34" charset="-34"/>
                <a:cs typeface="Browallia New" pitchFamily="34" charset="-34"/>
              </a:rPr>
              <a:t>การ</a:t>
            </a:r>
            <a:r>
              <a:rPr lang="th-TH" altLang="th-TH" sz="3200" b="1" dirty="0">
                <a:solidFill>
                  <a:srgbClr val="DF3203"/>
                </a:solidFill>
                <a:latin typeface="Browallia New" pitchFamily="34" charset="-34"/>
                <a:cs typeface="Browallia New" pitchFamily="34" charset="-34"/>
              </a:rPr>
              <a:t>จัดท่าลูกมีหลักสำคัญ </a:t>
            </a:r>
            <a:r>
              <a:rPr lang="en-US" altLang="th-TH" sz="3200" b="1" dirty="0" smtClean="0">
                <a:solidFill>
                  <a:srgbClr val="DF3203"/>
                </a:solidFill>
                <a:latin typeface="Browallia New" pitchFamily="34" charset="-34"/>
                <a:cs typeface="Browallia New" pitchFamily="34" charset="-34"/>
              </a:rPr>
              <a:t>4 </a:t>
            </a:r>
            <a:r>
              <a:rPr lang="th-TH" altLang="th-TH" sz="3200" b="1" dirty="0" smtClean="0">
                <a:solidFill>
                  <a:srgbClr val="DF3203"/>
                </a:solidFill>
                <a:latin typeface="Browallia New" pitchFamily="34" charset="-34"/>
                <a:cs typeface="Browallia New" pitchFamily="34" charset="-34"/>
              </a:rPr>
              <a:t>ประการ</a:t>
            </a:r>
            <a:r>
              <a:rPr lang="en-US" altLang="th-TH" sz="3200" b="1" dirty="0" smtClean="0">
                <a:solidFill>
                  <a:srgbClr val="DF3203"/>
                </a:solidFill>
                <a:latin typeface="Browallia New" pitchFamily="34" charset="-34"/>
                <a:cs typeface="Browallia New" pitchFamily="34" charset="-34"/>
              </a:rPr>
              <a:t>                </a:t>
            </a:r>
            <a:r>
              <a:rPr lang="en-US" altLang="th-TH" sz="3200" b="1" dirty="0">
                <a:solidFill>
                  <a:srgbClr val="DF3203"/>
                </a:solidFill>
                <a:latin typeface="Browallia New" pitchFamily="34" charset="-34"/>
                <a:cs typeface="Browallia New" pitchFamily="34" charset="-34"/>
              </a:rPr>
              <a:t>(4 key points)</a:t>
            </a:r>
            <a:r>
              <a:rPr lang="th-TH" altLang="th-TH" sz="3200" b="1" dirty="0">
                <a:solidFill>
                  <a:srgbClr val="DF3203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altLang="th-TH" sz="3200" b="1" dirty="0" smtClean="0">
                <a:solidFill>
                  <a:srgbClr val="DF3203"/>
                </a:solidFill>
                <a:latin typeface="Browallia New" pitchFamily="34" charset="-34"/>
                <a:cs typeface="Browallia New" pitchFamily="34" charset="-34"/>
              </a:rPr>
              <a:t>ดังนี้               </a:t>
            </a:r>
            <a:endParaRPr lang="th-TH" altLang="th-TH" sz="3200" b="1" dirty="0">
              <a:solidFill>
                <a:srgbClr val="DF3203"/>
              </a:solidFill>
              <a:latin typeface="Browallia New" pitchFamily="34" charset="-34"/>
              <a:cs typeface="Browallia New" pitchFamily="34" charset="-34"/>
            </a:endParaRPr>
          </a:p>
          <a:p>
            <a:pPr marL="514350" indent="-514350" eaLnBrk="1" hangingPunct="1">
              <a:spcBef>
                <a:spcPct val="0"/>
              </a:spcBef>
              <a:buFont typeface="+mj-lt"/>
              <a:buAutoNum type="arabicPeriod"/>
              <a:defRPr/>
            </a:pPr>
            <a:r>
              <a:rPr lang="th-TH" altLang="th-TH" sz="3200" b="1" dirty="0" smtClean="0">
                <a:solidFill>
                  <a:srgbClr val="993300"/>
                </a:solidFill>
                <a:latin typeface="Browallia New" pitchFamily="34" charset="-34"/>
                <a:cs typeface="Browallia New" pitchFamily="34" charset="-34"/>
              </a:rPr>
              <a:t>ลูก</a:t>
            </a:r>
            <a:r>
              <a:rPr lang="th-TH" altLang="th-TH" sz="3200" b="1" dirty="0">
                <a:solidFill>
                  <a:srgbClr val="993300"/>
                </a:solidFill>
                <a:latin typeface="Browallia New" pitchFamily="34" charset="-34"/>
                <a:cs typeface="Browallia New" pitchFamily="34" charset="-34"/>
              </a:rPr>
              <a:t>ศีรษะและลำตัว</a:t>
            </a:r>
            <a:r>
              <a:rPr lang="th-TH" altLang="th-TH" sz="3200" b="1" dirty="0" smtClean="0">
                <a:solidFill>
                  <a:srgbClr val="993300"/>
                </a:solidFill>
                <a:latin typeface="Browallia New" pitchFamily="34" charset="-34"/>
                <a:cs typeface="Browallia New" pitchFamily="34" charset="-34"/>
              </a:rPr>
              <a:t>ตรง</a:t>
            </a:r>
          </a:p>
          <a:p>
            <a:pPr marL="514350" indent="-514350" eaLnBrk="1" hangingPunct="1">
              <a:spcBef>
                <a:spcPct val="0"/>
              </a:spcBef>
              <a:buFont typeface="+mj-lt"/>
              <a:buAutoNum type="arabicPeriod"/>
              <a:defRPr/>
            </a:pPr>
            <a:r>
              <a:rPr lang="th-TH" altLang="th-TH" sz="3200" b="1" dirty="0" smtClean="0">
                <a:solidFill>
                  <a:srgbClr val="993300"/>
                </a:solidFill>
                <a:latin typeface="Browallia New" pitchFamily="34" charset="-34"/>
                <a:cs typeface="Browallia New" pitchFamily="34" charset="-34"/>
              </a:rPr>
              <a:t>ลูก</a:t>
            </a:r>
            <a:r>
              <a:rPr lang="th-TH" altLang="th-TH" sz="3200" b="1" dirty="0">
                <a:solidFill>
                  <a:srgbClr val="993300"/>
                </a:solidFill>
                <a:latin typeface="Browallia New" pitchFamily="34" charset="-34"/>
                <a:cs typeface="Browallia New" pitchFamily="34" charset="-34"/>
              </a:rPr>
              <a:t>หันหน้าเข้าหาเต้า</a:t>
            </a:r>
            <a:r>
              <a:rPr lang="th-TH" altLang="th-TH" sz="3200" b="1" dirty="0" smtClean="0">
                <a:solidFill>
                  <a:srgbClr val="993300"/>
                </a:solidFill>
                <a:latin typeface="Browallia New" pitchFamily="34" charset="-34"/>
                <a:cs typeface="Browallia New" pitchFamily="34" charset="-34"/>
              </a:rPr>
              <a:t>แม่</a:t>
            </a:r>
          </a:p>
          <a:p>
            <a:pPr marL="514350" indent="-514350" eaLnBrk="1" hangingPunct="1">
              <a:spcBef>
                <a:spcPct val="0"/>
              </a:spcBef>
              <a:buFont typeface="+mj-lt"/>
              <a:buAutoNum type="arabicPeriod"/>
              <a:defRPr/>
            </a:pPr>
            <a:r>
              <a:rPr lang="th-TH" altLang="th-TH" sz="3200" b="1" dirty="0" smtClean="0">
                <a:solidFill>
                  <a:srgbClr val="993300"/>
                </a:solidFill>
                <a:latin typeface="Browallia New" pitchFamily="34" charset="-34"/>
                <a:cs typeface="Browallia New" pitchFamily="34" charset="-34"/>
              </a:rPr>
              <a:t>ลำตัวลูกชิดกับแม่</a:t>
            </a:r>
          </a:p>
          <a:p>
            <a:pPr marL="514350" indent="-514350" eaLnBrk="1" hangingPunct="1">
              <a:spcBef>
                <a:spcPct val="0"/>
              </a:spcBef>
              <a:buFont typeface="+mj-lt"/>
              <a:buAutoNum type="arabicPeriod"/>
              <a:defRPr/>
            </a:pPr>
            <a:r>
              <a:rPr lang="th-TH" altLang="th-TH" sz="3200" b="1" dirty="0" smtClean="0">
                <a:solidFill>
                  <a:srgbClr val="993300"/>
                </a:solidFill>
                <a:latin typeface="Browallia New" pitchFamily="34" charset="-34"/>
                <a:cs typeface="Browallia New" pitchFamily="34" charset="-34"/>
              </a:rPr>
              <a:t>ลูกได้รับการรองรับทั้งตัว</a:t>
            </a:r>
          </a:p>
          <a:p>
            <a:pPr marL="514350" indent="-514350" eaLnBrk="1" hangingPunct="1">
              <a:spcBef>
                <a:spcPct val="0"/>
              </a:spcBef>
              <a:buFont typeface="+mj-lt"/>
              <a:buAutoNum type="arabicPeriod"/>
              <a:defRPr/>
            </a:pPr>
            <a:endParaRPr lang="th-TH" altLang="th-TH" b="1" i="1" dirty="0" smtClean="0">
              <a:solidFill>
                <a:srgbClr val="9933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686213"/>
            <a:ext cx="1685553" cy="2532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สี่เหลี่ยมมุมมน 3"/>
          <p:cNvSpPr/>
          <p:nvPr/>
        </p:nvSpPr>
        <p:spPr>
          <a:xfrm>
            <a:off x="1258888" y="539750"/>
            <a:ext cx="4608512" cy="790575"/>
          </a:xfrm>
          <a:prstGeom prst="roundRect">
            <a:avLst/>
          </a:prstGeom>
          <a:solidFill>
            <a:srgbClr val="7598D9"/>
          </a:solidFill>
          <a:ln w="34925" cap="flat" cmpd="sng" algn="ctr">
            <a:solidFill>
              <a:sysClr val="window" lastClr="FFFFFF"/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altLang="th-TH" sz="4400" b="1" kern="0" dirty="0" smtClean="0">
                <a:solidFill>
                  <a:srgbClr val="FFFF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 ท่าลูก (</a:t>
            </a:r>
            <a:r>
              <a:rPr lang="en-US" altLang="th-TH" sz="4400" b="1" kern="0" dirty="0" smtClean="0">
                <a:solidFill>
                  <a:srgbClr val="FFFF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Baby’s position) </a:t>
            </a:r>
            <a:endParaRPr lang="th-TH" altLang="th-TH" sz="4400" b="1" kern="0" dirty="0" smtClean="0">
              <a:solidFill>
                <a:srgbClr val="FFFF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5894949"/>
            <a:ext cx="6407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0000CC"/>
                </a:solidFill>
              </a:rPr>
              <a:t>(ลูกอยู่ในท่าที่สบาย &amp; ดูดนมแม่</a:t>
            </a:r>
            <a:r>
              <a:rPr lang="th-TH" sz="3200" b="1" dirty="0" smtClean="0">
                <a:solidFill>
                  <a:srgbClr val="0000CC"/>
                </a:solidFill>
              </a:rPr>
              <a:t>ได้อย่าง</a:t>
            </a:r>
            <a:r>
              <a:rPr lang="th-TH" sz="3200" b="1" dirty="0">
                <a:solidFill>
                  <a:srgbClr val="0000CC"/>
                </a:solidFill>
              </a:rPr>
              <a:t>มีประสิทธิภาพ)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585" r="9442" b="2561"/>
          <a:stretch/>
        </p:blipFill>
        <p:spPr bwMode="auto">
          <a:xfrm>
            <a:off x="5058041" y="2924944"/>
            <a:ext cx="2178255" cy="2641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6" name="Text Box 5"/>
          <p:cNvSpPr txBox="1">
            <a:spLocks noChangeArrowheads="1"/>
          </p:cNvSpPr>
          <p:nvPr/>
        </p:nvSpPr>
        <p:spPr bwMode="auto">
          <a:xfrm>
            <a:off x="524335" y="2347660"/>
            <a:ext cx="2408238" cy="5842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h-TH" altLang="th-TH" b="1" dirty="0" smtClean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ลำตัวลูกชิดกับแม่</a:t>
            </a:r>
            <a:endParaRPr lang="th-TH" altLang="th-TH" b="1" dirty="0">
              <a:solidFill>
                <a:srgbClr val="0000FF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180543" y="4234873"/>
            <a:ext cx="2853213" cy="1692771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th-TH" altLang="th-TH" b="1" dirty="0" smtClean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ตัว</a:t>
            </a:r>
            <a:r>
              <a:rPr lang="th-TH" altLang="th-TH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ลูกได้รับ</a:t>
            </a:r>
            <a:r>
              <a:rPr lang="th-TH" altLang="th-TH" b="1" dirty="0" smtClean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การประคองโดยมีมือแม่หรือหมอนรองช้อนไว้ ทำให้รู้สึกมั่นคง</a:t>
            </a:r>
            <a:endParaRPr lang="th-TH" altLang="th-TH" b="1" dirty="0">
              <a:solidFill>
                <a:srgbClr val="0000FF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6391" name="Text Box 11"/>
          <p:cNvSpPr txBox="1">
            <a:spLocks noChangeArrowheads="1"/>
          </p:cNvSpPr>
          <p:nvPr/>
        </p:nvSpPr>
        <p:spPr bwMode="auto">
          <a:xfrm>
            <a:off x="6424434" y="2311346"/>
            <a:ext cx="2412475" cy="904863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th-TH" altLang="th-TH" b="1" dirty="0" smtClean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ลูกหันหน้าเข้า</a:t>
            </a:r>
            <a:r>
              <a:rPr lang="th-TH" altLang="th-TH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หาเต้านมแม่</a:t>
            </a:r>
          </a:p>
        </p:txBody>
      </p:sp>
      <p:sp>
        <p:nvSpPr>
          <p:cNvPr id="16393" name="Text Box 14"/>
          <p:cNvSpPr txBox="1">
            <a:spLocks noChangeArrowheads="1"/>
          </p:cNvSpPr>
          <p:nvPr/>
        </p:nvSpPr>
        <p:spPr bwMode="auto">
          <a:xfrm>
            <a:off x="6432044" y="4380621"/>
            <a:ext cx="2529413" cy="156966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h-TH" altLang="th-TH" b="1" dirty="0" smtClean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ศีรษะและลำตัวลูกอยู่</a:t>
            </a:r>
            <a:r>
              <a:rPr lang="th-TH" altLang="th-TH" b="1" dirty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ในแนวเส้นตรงเดียวกัน คอไม่บิด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3688" y="1279182"/>
            <a:ext cx="2882900" cy="49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Line 4"/>
          <p:cNvSpPr>
            <a:spLocks noChangeShapeType="1"/>
          </p:cNvSpPr>
          <p:nvPr/>
        </p:nvSpPr>
        <p:spPr bwMode="auto">
          <a:xfrm flipH="1">
            <a:off x="5433460" y="3118403"/>
            <a:ext cx="1486255" cy="76661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 flipH="1" flipV="1">
            <a:off x="4962460" y="4521508"/>
            <a:ext cx="1500003" cy="71182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>
            <a:off x="3033757" y="4877419"/>
            <a:ext cx="1696450" cy="576064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>
            <a:off x="1955273" y="2931860"/>
            <a:ext cx="2040663" cy="1793284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590704" y="1253821"/>
            <a:ext cx="362791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แม่อุ้มลูกได้ถูกต้อง</a:t>
            </a:r>
            <a:r>
              <a:rPr lang="th-TH" sz="3200" b="1" dirty="0" smtClean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หรือไม่</a:t>
            </a:r>
            <a:r>
              <a:rPr lang="en-US" sz="3200" b="1" dirty="0" smtClean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?</a:t>
            </a:r>
            <a:endParaRPr lang="th-TH" sz="3200" b="1" dirty="0" smtClean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r>
              <a:rPr lang="th-TH" sz="3200" b="1" dirty="0" smtClean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32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สังเกตได้จาก</a:t>
            </a:r>
          </a:p>
        </p:txBody>
      </p:sp>
      <p:sp>
        <p:nvSpPr>
          <p:cNvPr id="13" name="สี่เหลี่ยมมุมมน 3"/>
          <p:cNvSpPr/>
          <p:nvPr/>
        </p:nvSpPr>
        <p:spPr>
          <a:xfrm>
            <a:off x="2195736" y="260648"/>
            <a:ext cx="4608512" cy="790575"/>
          </a:xfrm>
          <a:prstGeom prst="roundRect">
            <a:avLst/>
          </a:prstGeom>
          <a:solidFill>
            <a:srgbClr val="7598D9"/>
          </a:solidFill>
          <a:ln w="34925" cap="flat" cmpd="sng" algn="ctr">
            <a:solidFill>
              <a:sysClr val="window" lastClr="FFFFFF"/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altLang="th-TH" sz="4400" b="1" kern="0" dirty="0" smtClean="0">
                <a:solidFill>
                  <a:srgbClr val="FFFF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 ท่าลูก (</a:t>
            </a:r>
            <a:r>
              <a:rPr lang="en-US" altLang="th-TH" sz="4400" b="1" kern="0" dirty="0" smtClean="0">
                <a:solidFill>
                  <a:srgbClr val="FFFF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Baby’s position) </a:t>
            </a:r>
            <a:endParaRPr lang="th-TH" altLang="th-TH" sz="4400" b="1" kern="0" dirty="0" smtClean="0">
              <a:solidFill>
                <a:srgbClr val="FFFF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929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มุมมน 3"/>
          <p:cNvSpPr/>
          <p:nvPr/>
        </p:nvSpPr>
        <p:spPr>
          <a:xfrm>
            <a:off x="611188" y="333375"/>
            <a:ext cx="7993062" cy="792163"/>
          </a:xfrm>
          <a:prstGeom prst="roundRect">
            <a:avLst/>
          </a:prstGeom>
          <a:solidFill>
            <a:srgbClr val="7598D9"/>
          </a:solidFill>
          <a:ln w="34925" cap="flat" cmpd="sng" algn="ctr">
            <a:solidFill>
              <a:sysClr val="window" lastClr="FFFFFF"/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altLang="th-TH" sz="4400" b="1" kern="0" dirty="0" smtClean="0">
                <a:solidFill>
                  <a:srgbClr val="FFFF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การให้ลูกอมหัวนม </a:t>
            </a:r>
            <a:r>
              <a:rPr lang="th-TH" altLang="th-TH" sz="4400" b="1" kern="0" dirty="0" smtClean="0">
                <a:solidFill>
                  <a:srgbClr val="FFC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</a:t>
            </a:r>
            <a:r>
              <a:rPr lang="en-US" altLang="th-TH" sz="4400" b="1" kern="0" dirty="0" smtClean="0">
                <a:solidFill>
                  <a:srgbClr val="FFC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Attachment or Latch-on)</a:t>
            </a:r>
            <a:endParaRPr lang="th-TH" altLang="th-TH" sz="4400" b="1" kern="0" dirty="0" smtClean="0">
              <a:solidFill>
                <a:srgbClr val="FFC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3" name="ตัวแทนเนื้อหา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337" b="3116"/>
          <a:stretch/>
        </p:blipFill>
        <p:spPr>
          <a:xfrm>
            <a:off x="4283968" y="1268760"/>
            <a:ext cx="3361159" cy="5231351"/>
          </a:xfrm>
        </p:spPr>
      </p:pic>
      <p:pic>
        <p:nvPicPr>
          <p:cNvPr id="12" name="ตัวแทนเนื้อหา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017"/>
          <a:stretch/>
        </p:blipFill>
        <p:spPr>
          <a:xfrm rot="2921455">
            <a:off x="215281" y="2153085"/>
            <a:ext cx="3738189" cy="2285999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Latch-on </a:t>
            </a:r>
            <a:r>
              <a:rPr lang="th-TH" sz="3600" b="1" dirty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เป็นวิธีที่ลูกดูดนมโดยการอมหัวนมเข้าในปากให้ลึกถึงลานนม </a:t>
            </a:r>
            <a:endParaRPr lang="th-TH" sz="3600" b="1" dirty="0" smtClean="0">
              <a:solidFill>
                <a:srgbClr val="0000CC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r>
              <a:rPr lang="th-TH" sz="3600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อม</a:t>
            </a:r>
            <a:r>
              <a:rPr lang="th-TH" sz="3600" b="1" dirty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ลานนมส่วนล่างมากกว่าส่วนบน </a:t>
            </a:r>
            <a:endParaRPr lang="th-TH" sz="3600" b="1" dirty="0" smtClean="0">
              <a:solidFill>
                <a:srgbClr val="0000CC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r>
              <a:rPr lang="th-TH" sz="3600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คาง</a:t>
            </a:r>
            <a:r>
              <a:rPr lang="th-TH" sz="3600" b="1" dirty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ลูกแนบชิดกับเต้านมส่วนล่าง ทำให้ลิ้นของลูกจะยื่นออกมารีดน้ำนมจากเต้าแม่ได้ดี</a:t>
            </a:r>
          </a:p>
          <a:p>
            <a:endParaRPr lang="th-TH" sz="3600" b="1" dirty="0">
              <a:solidFill>
                <a:srgbClr val="0000CC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43" y="274638"/>
            <a:ext cx="8407113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37561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280400" cy="5040312"/>
          </a:xfrm>
          <a:ln>
            <a:solidFill>
              <a:srgbClr val="9900CC"/>
            </a:solidFill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lnSpc>
                <a:spcPct val="120000"/>
              </a:lnSpc>
              <a:buNone/>
            </a:pPr>
            <a:r>
              <a:rPr lang="th-TH" altLang="th-TH" sz="3600" b="1" dirty="0" smtClean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ข้อดีจากการจัดท่าให้ลูกอมหัวนมอย่างถูกต้อง</a:t>
            </a:r>
          </a:p>
          <a:p>
            <a:pPr eaLnBrk="1" hangingPunct="1">
              <a:lnSpc>
                <a:spcPct val="120000"/>
              </a:lnSpc>
            </a:pPr>
            <a:r>
              <a:rPr lang="th-TH" altLang="th-TH" sz="3600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ช่วยให้ลูกดูดนมได้อย่างมีประสิทธิภาพ </a:t>
            </a:r>
            <a:endParaRPr lang="th-TH" altLang="th-TH" sz="3600" b="1" dirty="0">
              <a:solidFill>
                <a:srgbClr val="0000CC"/>
              </a:solidFill>
              <a:latin typeface="Browallia New" pitchFamily="34" charset="-34"/>
              <a:cs typeface="Browallia New" pitchFamily="34" charset="-34"/>
            </a:endParaRPr>
          </a:p>
          <a:p>
            <a:pPr eaLnBrk="1" hangingPunct="1">
              <a:lnSpc>
                <a:spcPct val="120000"/>
              </a:lnSpc>
            </a:pPr>
            <a:r>
              <a:rPr lang="th-TH" altLang="th-TH" sz="3600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ช่วยป้องกันปัญหาที่อาจเกิดขึ้น เช่น ปัญหาหัวนมแตก เต้านมคัด เต้านมอักเสบ  น้ำนมไม่เพียงพอ ลูกไม่ดูดนม ภาวะสับสนหัวนม เป็นต้น ซึ่งนำไปสู่การหย่านมก่อนกำหนดได้</a:t>
            </a:r>
          </a:p>
        </p:txBody>
      </p:sp>
      <p:sp>
        <p:nvSpPr>
          <p:cNvPr id="4" name="สี่เหลี่ยมมุมมน 3"/>
          <p:cNvSpPr/>
          <p:nvPr/>
        </p:nvSpPr>
        <p:spPr>
          <a:xfrm>
            <a:off x="611188" y="333375"/>
            <a:ext cx="7993062" cy="792163"/>
          </a:xfrm>
          <a:prstGeom prst="roundRect">
            <a:avLst/>
          </a:prstGeom>
          <a:solidFill>
            <a:srgbClr val="7598D9"/>
          </a:solidFill>
          <a:ln w="34925" cap="flat" cmpd="sng" algn="ctr">
            <a:solidFill>
              <a:sysClr val="window" lastClr="FFFFFF"/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altLang="th-TH" sz="4400" b="1" kern="0" dirty="0" smtClean="0">
                <a:solidFill>
                  <a:srgbClr val="FFFF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การให้ลูกอมหัวนม </a:t>
            </a:r>
            <a:r>
              <a:rPr lang="th-TH" altLang="th-TH" sz="4400" b="1" kern="0" dirty="0" smtClean="0">
                <a:solidFill>
                  <a:srgbClr val="FFC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</a:t>
            </a:r>
            <a:r>
              <a:rPr lang="en-US" altLang="th-TH" sz="4400" b="1" kern="0" dirty="0" smtClean="0">
                <a:solidFill>
                  <a:srgbClr val="FFC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Attachment or Latch-on)</a:t>
            </a:r>
            <a:endParaRPr lang="th-TH" altLang="th-TH" sz="4400" b="1" kern="0" dirty="0" smtClean="0">
              <a:solidFill>
                <a:srgbClr val="FFC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628775"/>
            <a:ext cx="5903913" cy="4895850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  <a:tabLst>
                <a:tab pos="476250" algn="l"/>
              </a:tabLst>
            </a:pPr>
            <a:r>
              <a:rPr lang="th-TH" altLang="th-TH" sz="3000" dirty="0" smtClean="0">
                <a:solidFill>
                  <a:srgbClr val="0000FF"/>
                </a:solidFill>
                <a:latin typeface="Angsana New" pitchFamily="18" charset="-34"/>
              </a:rPr>
              <a:t> </a:t>
            </a:r>
            <a:r>
              <a:rPr lang="th-TH" altLang="th-TH" sz="3000" b="1" dirty="0" smtClean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นำลูกเข้าเต้าโดยให้ด้านคางลูกเข้าเต้าแม่มากกว่า  ลูกแหงนคอเล็กน้อย (จมูกลูกจะอยู่ใกล้ระดับหัวนมแม่)</a:t>
            </a:r>
          </a:p>
          <a:p>
            <a:pPr eaLnBrk="1" hangingPunct="1">
              <a:buFont typeface="Wingdings" pitchFamily="2" charset="2"/>
              <a:buChar char="v"/>
              <a:tabLst>
                <a:tab pos="476250" algn="l"/>
              </a:tabLst>
            </a:pPr>
            <a:r>
              <a:rPr lang="th-TH" altLang="th-TH" sz="3000" b="1" dirty="0" smtClean="0">
                <a:solidFill>
                  <a:srgbClr val="9900CC"/>
                </a:solidFill>
                <a:latin typeface="Browallia New" pitchFamily="34" charset="-34"/>
                <a:cs typeface="Browallia New" pitchFamily="34" charset="-34"/>
              </a:rPr>
              <a:t>เอาหัวนมเขี่ยริมฝีปากล่างลูกเบาๆ  เพื่อ กระตุ้น</a:t>
            </a:r>
            <a:r>
              <a:rPr lang="en-US" altLang="th-TH" sz="3000" b="1" dirty="0" smtClean="0">
                <a:solidFill>
                  <a:srgbClr val="9900CC"/>
                </a:solidFill>
                <a:latin typeface="Browallia New" pitchFamily="34" charset="-34"/>
                <a:cs typeface="Browallia New" pitchFamily="34" charset="-34"/>
              </a:rPr>
              <a:t> Rooting  reflex</a:t>
            </a:r>
          </a:p>
          <a:p>
            <a:pPr eaLnBrk="1" hangingPunct="1">
              <a:buFont typeface="Wingdings" pitchFamily="2" charset="2"/>
              <a:buChar char="v"/>
              <a:tabLst>
                <a:tab pos="476250" algn="l"/>
              </a:tabLst>
            </a:pPr>
            <a:r>
              <a:rPr lang="en-US" altLang="th-TH" sz="3000" b="1" dirty="0" smtClean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altLang="th-TH" sz="3000" b="1" dirty="0" smtClean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รอจนลูกอ้าปากกว้าง (เหมือนหาว)</a:t>
            </a:r>
            <a:endParaRPr lang="en-US" altLang="th-TH" sz="3000" b="1" dirty="0" smtClean="0">
              <a:solidFill>
                <a:srgbClr val="0000FF"/>
              </a:solidFill>
              <a:latin typeface="Browallia New" pitchFamily="34" charset="-34"/>
              <a:cs typeface="Browallia New" pitchFamily="34" charset="-34"/>
            </a:endParaRPr>
          </a:p>
          <a:p>
            <a:pPr eaLnBrk="1" hangingPunct="1">
              <a:buFont typeface="Wingdings" pitchFamily="2" charset="2"/>
              <a:buChar char="v"/>
              <a:tabLst>
                <a:tab pos="476250" algn="l"/>
              </a:tabLst>
            </a:pPr>
            <a:r>
              <a:rPr lang="en-US" altLang="th-TH" sz="3000" b="1" dirty="0" smtClean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altLang="th-TH" sz="3000" b="1" dirty="0" smtClean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นำลูกเข้าหาเต้านม ไม่ใช้นำเต้านมเข้าหาลูก</a:t>
            </a:r>
          </a:p>
          <a:p>
            <a:pPr eaLnBrk="1" hangingPunct="1">
              <a:buFont typeface="Wingdings" pitchFamily="2" charset="2"/>
              <a:buChar char="v"/>
              <a:tabLst>
                <a:tab pos="476250" algn="l"/>
              </a:tabLst>
            </a:pPr>
            <a:r>
              <a:rPr lang="th-TH" altLang="th-TH" sz="3000" b="1" dirty="0" smtClean="0">
                <a:solidFill>
                  <a:srgbClr val="993300"/>
                </a:solidFill>
                <a:latin typeface="Browallia New" pitchFamily="34" charset="-34"/>
                <a:cs typeface="Browallia New" pitchFamily="34" charset="-34"/>
              </a:rPr>
              <a:t> เคลื่อนลูกทั้งลำตัวเข้าหาเต้านม ไม่ใช่เคลื่อนเฉพาะศีรษะลูกเข้าหาเต้านมอย่างเดียว</a:t>
            </a:r>
          </a:p>
        </p:txBody>
      </p:sp>
      <p:pic>
        <p:nvPicPr>
          <p:cNvPr id="34819" name="Picture 4" descr="box-feeding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88913"/>
            <a:ext cx="27368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5" descr="box-feedin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349500"/>
            <a:ext cx="2736850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6" descr="box-feeding3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508500"/>
            <a:ext cx="2736850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สี่เหลี่ยมมุมมน 3"/>
          <p:cNvSpPr/>
          <p:nvPr/>
        </p:nvSpPr>
        <p:spPr>
          <a:xfrm>
            <a:off x="900113" y="188913"/>
            <a:ext cx="4751387" cy="1314450"/>
          </a:xfrm>
          <a:prstGeom prst="roundRect">
            <a:avLst/>
          </a:prstGeom>
          <a:solidFill>
            <a:srgbClr val="7598D9"/>
          </a:solidFill>
          <a:ln w="34925" cap="flat" cmpd="sng" algn="ctr">
            <a:solidFill>
              <a:sysClr val="window" lastClr="FFFFFF"/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altLang="th-TH" sz="4400" b="1" kern="0" dirty="0" smtClean="0">
                <a:solidFill>
                  <a:srgbClr val="FFFF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วิธีช่วยให้ลูกอมหัวนมแม่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altLang="th-TH" sz="3600" b="1" kern="0" dirty="0" smtClean="0">
                <a:solidFill>
                  <a:srgbClr val="FFFF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(การเอาหัวนมเข้าปากลูก)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6" name="Text Box 5"/>
          <p:cNvSpPr txBox="1">
            <a:spLocks noChangeArrowheads="1"/>
          </p:cNvSpPr>
          <p:nvPr/>
        </p:nvSpPr>
        <p:spPr bwMode="auto">
          <a:xfrm>
            <a:off x="327025" y="2040503"/>
            <a:ext cx="2408238" cy="2062103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h-TH" altLang="th-TH" b="1" dirty="0" smtClean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เห็นลานนมด้านบนมากกว่าด้านล่างในกรณีที่ลานนมปกติ</a:t>
            </a:r>
            <a:endParaRPr lang="th-TH" altLang="th-TH" b="1" dirty="0">
              <a:solidFill>
                <a:srgbClr val="0000FF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111680" y="4933439"/>
            <a:ext cx="2853213" cy="904863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th-TH" altLang="th-TH" b="1" dirty="0" smtClean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ปากอ้ากว้างแนบสนิทกับเต้านมแม่</a:t>
            </a:r>
            <a:endParaRPr lang="th-TH" altLang="th-TH" b="1" dirty="0">
              <a:solidFill>
                <a:srgbClr val="0000FF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6391" name="Text Box 11"/>
          <p:cNvSpPr txBox="1">
            <a:spLocks noChangeArrowheads="1"/>
          </p:cNvSpPr>
          <p:nvPr/>
        </p:nvSpPr>
        <p:spPr bwMode="auto">
          <a:xfrm>
            <a:off x="6490512" y="1538041"/>
            <a:ext cx="2412475" cy="1298817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th-TH" altLang="th-TH" b="1" dirty="0" smtClean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ริมฝีปากล่างบานออกคล้ายปากปลา</a:t>
            </a:r>
            <a:endParaRPr lang="th-TH" altLang="th-TH" b="1" dirty="0">
              <a:solidFill>
                <a:srgbClr val="0000FF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6393" name="Text Box 14"/>
          <p:cNvSpPr txBox="1">
            <a:spLocks noChangeArrowheads="1"/>
          </p:cNvSpPr>
          <p:nvPr/>
        </p:nvSpPr>
        <p:spPr bwMode="auto">
          <a:xfrm>
            <a:off x="6373574" y="5580529"/>
            <a:ext cx="2529413" cy="5847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h-TH" altLang="th-TH" b="1" dirty="0" smtClean="0">
                <a:solidFill>
                  <a:srgbClr val="0000FF"/>
                </a:solidFill>
                <a:latin typeface="Browallia New" pitchFamily="34" charset="-34"/>
                <a:cs typeface="Browallia New" pitchFamily="34" charset="-34"/>
              </a:rPr>
              <a:t>คางแนบชิดเต้า</a:t>
            </a:r>
            <a:endParaRPr lang="th-TH" altLang="th-TH" b="1" dirty="0">
              <a:solidFill>
                <a:srgbClr val="0000FF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2281" y="999508"/>
            <a:ext cx="5328592" cy="585849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stA="98000" endPos="65000" dist="50800" dir="5400000" sy="-100000" algn="bl" rotWithShape="0"/>
            <a:softEdge rad="762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สี่เหลี่ยมมุมมน 3"/>
          <p:cNvSpPr/>
          <p:nvPr/>
        </p:nvSpPr>
        <p:spPr>
          <a:xfrm>
            <a:off x="327025" y="224168"/>
            <a:ext cx="6300788" cy="1316038"/>
          </a:xfrm>
          <a:prstGeom prst="roundRect">
            <a:avLst/>
          </a:prstGeom>
          <a:solidFill>
            <a:srgbClr val="7598D9"/>
          </a:solidFill>
          <a:ln w="34925" cap="flat" cmpd="sng" algn="ctr">
            <a:solidFill>
              <a:sysClr val="window" lastClr="FFFFFF"/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altLang="th-TH" sz="4400" b="1" kern="0" dirty="0" smtClean="0">
                <a:solidFill>
                  <a:srgbClr val="FFFF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ลักษณะของการอม</a:t>
            </a:r>
            <a:r>
              <a:rPr lang="en-US" altLang="th-TH" sz="4000" b="1" kern="0" dirty="0" smtClean="0">
                <a:solidFill>
                  <a:srgbClr val="FFC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)</a:t>
            </a:r>
            <a:r>
              <a:rPr lang="th-TH" altLang="th-TH" sz="4400" b="1" kern="0" dirty="0" smtClean="0">
                <a:solidFill>
                  <a:srgbClr val="FFFF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altLang="th-TH" sz="4400" b="1" kern="0" dirty="0">
                <a:solidFill>
                  <a:srgbClr val="FFFF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หัวนมที่ถูกต้อง</a:t>
            </a:r>
            <a:br>
              <a:rPr lang="th-TH" altLang="th-TH" sz="4400" b="1" kern="0" dirty="0">
                <a:solidFill>
                  <a:srgbClr val="FFFF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altLang="th-TH" sz="4000" b="1" kern="0" dirty="0">
                <a:solidFill>
                  <a:srgbClr val="FFC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(4 </a:t>
            </a:r>
            <a:r>
              <a:rPr lang="en-US" altLang="th-TH" sz="4000" b="1" kern="0" dirty="0">
                <a:solidFill>
                  <a:srgbClr val="FFC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key signs of good attachment</a:t>
            </a:r>
            <a:endParaRPr lang="th-TH" altLang="th-TH" sz="4000" b="1" kern="0" dirty="0" smtClean="0">
              <a:solidFill>
                <a:srgbClr val="FFC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>
            <a:off x="2642077" y="2644965"/>
            <a:ext cx="1929923" cy="56801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21" name="Line 13"/>
          <p:cNvSpPr>
            <a:spLocks noChangeShapeType="1"/>
          </p:cNvSpPr>
          <p:nvPr/>
        </p:nvSpPr>
        <p:spPr bwMode="auto">
          <a:xfrm flipV="1">
            <a:off x="2964893" y="3784608"/>
            <a:ext cx="1860971" cy="160126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 flipH="1" flipV="1">
            <a:off x="5346948" y="4283876"/>
            <a:ext cx="2003300" cy="129665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  <p:sp>
        <p:nvSpPr>
          <p:cNvPr id="23" name="Line 13"/>
          <p:cNvSpPr>
            <a:spLocks noChangeShapeType="1"/>
          </p:cNvSpPr>
          <p:nvPr/>
        </p:nvSpPr>
        <p:spPr bwMode="auto">
          <a:xfrm flipH="1">
            <a:off x="5346948" y="2040503"/>
            <a:ext cx="1143564" cy="1744106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929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640960" cy="2664296"/>
          </a:xfrm>
        </p:spPr>
        <p:txBody>
          <a:bodyPr/>
          <a:lstStyle/>
          <a:p>
            <a:pPr lvl="0">
              <a:spcBef>
                <a:spcPct val="20000"/>
              </a:spcBef>
              <a:tabLst>
                <a:tab pos="441325" algn="l"/>
              </a:tabLst>
            </a:pPr>
            <a:r>
              <a:rPr lang="th-TH" b="1" dirty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th-TH" b="1" dirty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b="1" dirty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th-TH" b="1" dirty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ความสำคัญ</a:t>
            </a:r>
            <a:r>
              <a:rPr lang="th-TH" b="1" dirty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ของการส่งเสริมให้</a:t>
            </a:r>
            <a:r>
              <a:rPr lang="th-TH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แม่</a:t>
            </a:r>
            <a:r>
              <a:rPr lang="en-US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-</a:t>
            </a:r>
            <a:r>
              <a:rPr lang="th-TH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ลูก</a:t>
            </a:r>
            <a:r>
              <a:rPr lang="th-TH" b="1" dirty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อยู่ใกล้ชิด</a:t>
            </a:r>
            <a:r>
              <a:rPr lang="th-TH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กันหรืออยู่</a:t>
            </a:r>
            <a:r>
              <a:rPr lang="th-TH" b="1" dirty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ในห้องเดียวกันตลอด 24 ชั่วโมง </a:t>
            </a:r>
            <a:r>
              <a:rPr lang="en-US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br>
              <a:rPr lang="en-US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en-US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(</a:t>
            </a:r>
            <a:r>
              <a:rPr lang="en-US" b="1" dirty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Important of rooming-in)</a:t>
            </a:r>
            <a:br>
              <a:rPr lang="en-US" b="1" dirty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endParaRPr lang="th-TH" sz="6000" dirty="0"/>
          </a:p>
        </p:txBody>
      </p:sp>
      <p:pic>
        <p:nvPicPr>
          <p:cNvPr id="3074" name="Picture 2" descr="D:\DCIM\Camera\20140809_1259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173"/>
          <a:stretch/>
        </p:blipFill>
        <p:spPr bwMode="auto">
          <a:xfrm>
            <a:off x="1907704" y="3263489"/>
            <a:ext cx="5220072" cy="2755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956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28775"/>
            <a:ext cx="5545138" cy="5229225"/>
          </a:xfrm>
        </p:spPr>
        <p:txBody>
          <a:bodyPr/>
          <a:lstStyle/>
          <a:p>
            <a:pPr marL="0" indent="0" eaLnBrk="1" hangingPunct="1">
              <a:lnSpc>
                <a:spcPct val="85000"/>
              </a:lnSpc>
              <a:buFontTx/>
              <a:buNone/>
              <a:defRPr/>
            </a:pPr>
            <a:endParaRPr lang="th-TH" altLang="th-TH" sz="3600" b="1" dirty="0" smtClean="0">
              <a:solidFill>
                <a:srgbClr val="0000CC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th-TH" altLang="th-TH" sz="3600" b="1" i="1" dirty="0" smtClean="0">
                <a:solidFill>
                  <a:srgbClr val="C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ถ้าลูกอมหัวนมและดูดนมแม่ได้ถูกต้อง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th-TH" altLang="th-TH" sz="3600" b="1" i="1" dirty="0" smtClean="0">
                <a:solidFill>
                  <a:srgbClr val="99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    - แม่จะไม่เจ็บ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th-TH" altLang="th-TH" sz="3600" b="1" i="1" dirty="0" smtClean="0">
                <a:solidFill>
                  <a:srgbClr val="99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    - ลูกจะดูดแรง เป็นจังหวะช้าๆ สม่ำเสมอ มีจังหวะหยุดพักเป็นช่วงๆ แก้มป่อง</a:t>
            </a:r>
            <a:endParaRPr lang="en-US" altLang="th-TH" sz="3600" b="1" i="1" dirty="0" smtClean="0">
              <a:solidFill>
                <a:srgbClr val="9900CC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th-TH" sz="3600" b="1" dirty="0" smtClean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    </a:t>
            </a:r>
            <a:endParaRPr lang="th-TH" altLang="th-TH" sz="3600" b="1" dirty="0" smtClean="0">
              <a:solidFill>
                <a:srgbClr val="0000CC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6867" name="Picture 10" descr="mom-bf-08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9971" y="3194050"/>
            <a:ext cx="2484437" cy="1709738"/>
          </a:xfrm>
          <a:prstGeom prst="rect">
            <a:avLst/>
          </a:prstGeom>
          <a:noFill/>
          <a:ln w="1270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11" descr="DSC097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1038" y="4903788"/>
            <a:ext cx="2447925" cy="1630362"/>
          </a:xfrm>
          <a:prstGeom prst="rect">
            <a:avLst/>
          </a:prstGeom>
          <a:noFill/>
          <a:ln w="1905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869" name="Line 12"/>
          <p:cNvSpPr>
            <a:spLocks noChangeShapeType="1"/>
          </p:cNvSpPr>
          <p:nvPr/>
        </p:nvSpPr>
        <p:spPr bwMode="auto">
          <a:xfrm>
            <a:off x="0" y="1196975"/>
            <a:ext cx="9144000" cy="0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36870" name="Line 13"/>
          <p:cNvSpPr>
            <a:spLocks noChangeShapeType="1"/>
          </p:cNvSpPr>
          <p:nvPr/>
        </p:nvSpPr>
        <p:spPr bwMode="auto">
          <a:xfrm>
            <a:off x="0" y="1268413"/>
            <a:ext cx="9144000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pic>
        <p:nvPicPr>
          <p:cNvPr id="25614" name="Picture 14" descr="BF0800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9970" y="1458913"/>
            <a:ext cx="2484438" cy="1735137"/>
          </a:xfrm>
          <a:prstGeom prst="rect">
            <a:avLst/>
          </a:prstGeom>
          <a:noFill/>
          <a:ln w="1270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สี่เหลี่ยมมุมมน 3"/>
          <p:cNvSpPr/>
          <p:nvPr/>
        </p:nvSpPr>
        <p:spPr>
          <a:xfrm>
            <a:off x="468313" y="230188"/>
            <a:ext cx="6299200" cy="1004887"/>
          </a:xfrm>
          <a:prstGeom prst="roundRect">
            <a:avLst/>
          </a:prstGeom>
          <a:solidFill>
            <a:srgbClr val="7598D9"/>
          </a:solidFill>
          <a:ln w="34925" cap="flat" cmpd="sng" algn="ctr">
            <a:solidFill>
              <a:sysClr val="window" lastClr="FFFFFF"/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altLang="th-TH" sz="4400" b="1" kern="0" dirty="0" smtClean="0">
                <a:solidFill>
                  <a:srgbClr val="FFFF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ลักษณะของการอมหัวนมที่ถูกต้อง</a:t>
            </a:r>
            <a:endParaRPr lang="th-TH" altLang="th-TH" sz="4000" b="1" kern="0" dirty="0" smtClean="0">
              <a:solidFill>
                <a:srgbClr val="FFC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140610_154515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end="5880.07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5" name="สี่เหลี่ยมมุมมน 3"/>
          <p:cNvSpPr/>
          <p:nvPr/>
        </p:nvSpPr>
        <p:spPr>
          <a:xfrm>
            <a:off x="611188" y="404813"/>
            <a:ext cx="7993062" cy="792162"/>
          </a:xfrm>
          <a:prstGeom prst="roundRect">
            <a:avLst/>
          </a:prstGeom>
          <a:solidFill>
            <a:srgbClr val="7598D9"/>
          </a:solidFill>
          <a:ln w="34925" cap="flat" cmpd="sng" algn="ctr">
            <a:solidFill>
              <a:sysClr val="window" lastClr="FFFFFF"/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altLang="th-TH" sz="4400" b="1" kern="0" dirty="0" smtClean="0">
                <a:solidFill>
                  <a:srgbClr val="FFFF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แสดง การอมหัวนม </a:t>
            </a:r>
            <a:r>
              <a:rPr lang="th-TH" altLang="th-TH" sz="4400" b="1" kern="0" dirty="0" smtClean="0">
                <a:solidFill>
                  <a:srgbClr val="FFC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และการดูดนมที่ถูกต้อง</a:t>
            </a:r>
          </a:p>
        </p:txBody>
      </p:sp>
    </p:spTree>
    <p:extLst>
      <p:ext uri="{BB962C8B-B14F-4D97-AF65-F5344CB8AC3E}">
        <p14:creationId xmlns:p14="http://schemas.microsoft.com/office/powerpoint/2010/main" xmlns="" val="4260038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268413"/>
            <a:ext cx="8229600" cy="3167062"/>
          </a:xfrm>
          <a:noFill/>
        </p:spPr>
        <p:txBody>
          <a:bodyPr/>
          <a:lstStyle/>
          <a:p>
            <a:pPr eaLnBrk="1" hangingPunct="1"/>
            <a:r>
              <a:rPr lang="th-TH" altLang="th-TH" sz="3600" b="1" dirty="0" smtClean="0">
                <a:solidFill>
                  <a:srgbClr val="000066"/>
                </a:solidFill>
                <a:latin typeface="Browallia New" pitchFamily="34" charset="-34"/>
                <a:cs typeface="Browallia New" pitchFamily="34" charset="-34"/>
              </a:rPr>
              <a:t>เห็นลานหัวนมด้านล่างมากกว่า หรือเห็นพอๆ กัน</a:t>
            </a:r>
          </a:p>
          <a:p>
            <a:pPr eaLnBrk="1" hangingPunct="1"/>
            <a:r>
              <a:rPr lang="th-TH" altLang="th-TH" sz="3600" b="1" dirty="0" smtClean="0">
                <a:solidFill>
                  <a:srgbClr val="000066"/>
                </a:solidFill>
                <a:latin typeface="Browallia New" pitchFamily="34" charset="-34"/>
                <a:cs typeface="Browallia New" pitchFamily="34" charset="-34"/>
              </a:rPr>
              <a:t>ปากของลูกไม่อ้ากว้าง</a:t>
            </a:r>
          </a:p>
          <a:p>
            <a:pPr eaLnBrk="1" hangingPunct="1"/>
            <a:r>
              <a:rPr lang="th-TH" altLang="th-TH" sz="3600" b="1" dirty="0" smtClean="0">
                <a:solidFill>
                  <a:srgbClr val="000066"/>
                </a:solidFill>
                <a:latin typeface="Browallia New" pitchFamily="34" charset="-34"/>
                <a:cs typeface="Browallia New" pitchFamily="34" charset="-34"/>
              </a:rPr>
              <a:t>ริมฝีปากล่างของลูกตรง หรือม้วนเข้า</a:t>
            </a:r>
          </a:p>
          <a:p>
            <a:pPr eaLnBrk="1" hangingPunct="1"/>
            <a:r>
              <a:rPr lang="th-TH" altLang="th-TH" sz="3600" b="1" dirty="0" smtClean="0">
                <a:solidFill>
                  <a:srgbClr val="000066"/>
                </a:solidFill>
                <a:latin typeface="Browallia New" pitchFamily="34" charset="-34"/>
                <a:cs typeface="Browallia New" pitchFamily="34" charset="-34"/>
              </a:rPr>
              <a:t>คางของลูกออกห่างจากเต้าแม่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th-TH" altLang="th-TH" sz="2400" dirty="0" smtClean="0">
              <a:solidFill>
                <a:srgbClr val="0000CC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th-TH" altLang="th-TH" sz="3600" b="1" i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ลูกอมหัวนมและดูดนมแม่ไม่ถูกต้อง</a:t>
            </a:r>
            <a:r>
              <a:rPr lang="en-US" altLang="th-TH" sz="4400" b="1" i="1" dirty="0" smtClean="0">
                <a:solidFill>
                  <a:srgbClr val="000066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endParaRPr lang="th-TH" altLang="th-TH" sz="4400" b="1" i="1" dirty="0" smtClean="0">
              <a:solidFill>
                <a:srgbClr val="000066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251520" y="5003650"/>
            <a:ext cx="6767512" cy="180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34988" indent="-268288" eaLnBrk="0" hangingPunct="0">
              <a:spcBef>
                <a:spcPct val="20000"/>
              </a:spcBef>
              <a:buChar char="•"/>
              <a:tabLst>
                <a:tab pos="534988" algn="l"/>
              </a:tabLst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534988" algn="l"/>
              </a:tabLs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534988" algn="l"/>
              </a:tabLst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534988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534988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4988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4988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4988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4988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th-TH" altLang="th-TH" sz="3600" b="1" i="1" dirty="0">
                <a:solidFill>
                  <a:srgbClr val="CC3300"/>
                </a:solidFill>
                <a:latin typeface="Browallia New" pitchFamily="34" charset="-34"/>
                <a:cs typeface="Browallia New" pitchFamily="34" charset="-34"/>
              </a:rPr>
              <a:t>แม่รู้สึกเจ็บหรือไม่สบาย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th-TH" altLang="th-TH" sz="3600" b="1" i="1" dirty="0">
                <a:solidFill>
                  <a:srgbClr val="CC3300"/>
                </a:solidFill>
                <a:latin typeface="Browallia New" pitchFamily="34" charset="-34"/>
                <a:cs typeface="Browallia New" pitchFamily="34" charset="-34"/>
              </a:rPr>
              <a:t>ลูกดูดนมเร็วๆ ตลอด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th-TH" altLang="th-TH" sz="3600" b="1" i="1" dirty="0">
                <a:solidFill>
                  <a:srgbClr val="CC3300"/>
                </a:solidFill>
                <a:latin typeface="Browallia New" pitchFamily="34" charset="-34"/>
                <a:cs typeface="Browallia New" pitchFamily="34" charset="-34"/>
              </a:rPr>
              <a:t> ลูกแก้มบุ๋ม</a:t>
            </a:r>
          </a:p>
        </p:txBody>
      </p:sp>
      <p:pic>
        <p:nvPicPr>
          <p:cNvPr id="27653" name="Picture 5" descr="File00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92600"/>
            <a:ext cx="2057400" cy="2232025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สี่เหลี่ยมมุมมน 3"/>
          <p:cNvSpPr/>
          <p:nvPr/>
        </p:nvSpPr>
        <p:spPr>
          <a:xfrm>
            <a:off x="172877" y="331788"/>
            <a:ext cx="8820472" cy="792163"/>
          </a:xfrm>
          <a:prstGeom prst="roundRect">
            <a:avLst/>
          </a:prstGeom>
          <a:solidFill>
            <a:srgbClr val="7598D9"/>
          </a:solidFill>
          <a:ln w="34925" cap="flat" cmpd="sng" algn="ctr">
            <a:solidFill>
              <a:sysClr val="window" lastClr="FFFFFF"/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altLang="th-TH" sz="4400" b="1" kern="0" dirty="0">
                <a:solidFill>
                  <a:srgbClr val="FFFF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ลักษณะการอมหัวนม</a:t>
            </a:r>
            <a:r>
              <a:rPr lang="th-TH" altLang="th-TH" sz="4400" b="1" kern="0" dirty="0" smtClean="0">
                <a:solidFill>
                  <a:srgbClr val="FFFF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ไม่ถูกต้อง (</a:t>
            </a:r>
            <a:r>
              <a:rPr lang="en-US" altLang="th-TH" sz="4400" b="1" kern="0" dirty="0" smtClean="0">
                <a:solidFill>
                  <a:srgbClr val="FFFF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poor attachment)</a:t>
            </a:r>
            <a:endParaRPr lang="th-TH" altLang="th-TH" sz="4400" b="1" kern="0" dirty="0">
              <a:solidFill>
                <a:srgbClr val="FFFF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5762" y="1884363"/>
            <a:ext cx="2658638" cy="1996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7026275" y="2152948"/>
            <a:ext cx="1152128" cy="17281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6730504" y="2432348"/>
            <a:ext cx="1728192" cy="12955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119794" y="4435475"/>
            <a:ext cx="1152128" cy="17281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773900" y="4857230"/>
            <a:ext cx="1728192" cy="12955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600200"/>
            <a:ext cx="8785225" cy="892175"/>
          </a:xfrm>
          <a:noFill/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th-TH" altLang="th-TH" sz="3600" b="1" smtClean="0">
                <a:solidFill>
                  <a:srgbClr val="000066"/>
                </a:solidFill>
                <a:latin typeface="Browallia New" pitchFamily="34" charset="-34"/>
                <a:cs typeface="Browallia New" pitchFamily="34" charset="-34"/>
              </a:rPr>
              <a:t>ผลกระทบต่อหัวนมแม่</a:t>
            </a:r>
            <a:r>
              <a:rPr lang="th-TH" altLang="th-TH" sz="3600" b="1" smtClean="0"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altLang="th-TH" sz="4400" b="1" smtClean="0">
                <a:latin typeface="Browallia New" pitchFamily="34" charset="-34"/>
                <a:cs typeface="Browallia New" pitchFamily="34" charset="-34"/>
                <a:sym typeface="Wingdings" pitchFamily="2" charset="2"/>
              </a:rPr>
              <a:t></a:t>
            </a:r>
            <a:r>
              <a:rPr lang="th-TH" altLang="th-TH" sz="4400" b="1" smtClean="0">
                <a:latin typeface="Browallia New" pitchFamily="34" charset="-34"/>
                <a:cs typeface="Browallia New" pitchFamily="34" charset="-34"/>
              </a:rPr>
              <a:t>   </a:t>
            </a:r>
          </a:p>
        </p:txBody>
      </p:sp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539750" y="4056063"/>
            <a:ext cx="33845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h-TH" altLang="th-TH" sz="3600" b="1">
                <a:solidFill>
                  <a:srgbClr val="CC3300"/>
                </a:solidFill>
                <a:latin typeface="Browallia New" pitchFamily="34" charset="-34"/>
                <a:cs typeface="Browallia New" pitchFamily="34" charset="-34"/>
              </a:rPr>
              <a:t>น้ำนมออกได้น้อย</a:t>
            </a:r>
          </a:p>
        </p:txBody>
      </p:sp>
      <p:sp>
        <p:nvSpPr>
          <p:cNvPr id="39940" name="Line 5"/>
          <p:cNvSpPr>
            <a:spLocks noChangeShapeType="1"/>
          </p:cNvSpPr>
          <p:nvPr/>
        </p:nvSpPr>
        <p:spPr bwMode="auto">
          <a:xfrm>
            <a:off x="2124075" y="3284538"/>
            <a:ext cx="0" cy="8651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39941" name="Text Box 6"/>
          <p:cNvSpPr txBox="1">
            <a:spLocks noChangeArrowheads="1"/>
          </p:cNvSpPr>
          <p:nvPr/>
        </p:nvSpPr>
        <p:spPr bwMode="auto">
          <a:xfrm>
            <a:off x="34925" y="5330825"/>
            <a:ext cx="43926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th-TH" altLang="th-TH" sz="3600" b="1">
                <a:solidFill>
                  <a:srgbClr val="660066"/>
                </a:solidFill>
                <a:latin typeface="Browallia New" pitchFamily="34" charset="-34"/>
                <a:cs typeface="Browallia New" pitchFamily="34" charset="-34"/>
              </a:rPr>
              <a:t>เต้านมลดการสร้างน้ำนม</a:t>
            </a:r>
          </a:p>
        </p:txBody>
      </p:sp>
      <p:sp>
        <p:nvSpPr>
          <p:cNvPr id="39942" name="Line 7"/>
          <p:cNvSpPr>
            <a:spLocks noChangeShapeType="1"/>
          </p:cNvSpPr>
          <p:nvPr/>
        </p:nvSpPr>
        <p:spPr bwMode="auto">
          <a:xfrm>
            <a:off x="2124075" y="4652963"/>
            <a:ext cx="0" cy="86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4859338" y="1628775"/>
            <a:ext cx="2689225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b="1">
                <a:latin typeface="Browallia New" pitchFamily="34" charset="-34"/>
                <a:cs typeface="Browallia New" pitchFamily="34" charset="-34"/>
              </a:rPr>
              <a:t>หัวนมเจ็บ / เป็นแผล</a:t>
            </a: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6948488" y="2708275"/>
            <a:ext cx="1422400" cy="485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th-TH" altLang="th-TH" b="1">
                <a:latin typeface="Browallia New" pitchFamily="34" charset="-34"/>
                <a:cs typeface="Browallia New" pitchFamily="34" charset="-34"/>
                <a:sym typeface="Wingdings" pitchFamily="2" charset="2"/>
              </a:rPr>
              <a:t>เต้านมคัด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492500" y="3573463"/>
            <a:ext cx="5400675" cy="1528762"/>
            <a:chOff x="2200" y="2251"/>
            <a:chExt cx="3402" cy="963"/>
          </a:xfrm>
        </p:grpSpPr>
        <p:sp>
          <p:nvSpPr>
            <p:cNvPr id="39952" name="Text Box 11"/>
            <p:cNvSpPr txBox="1">
              <a:spLocks noChangeArrowheads="1"/>
            </p:cNvSpPr>
            <p:nvPr/>
          </p:nvSpPr>
          <p:spPr bwMode="auto">
            <a:xfrm>
              <a:off x="2789" y="2251"/>
              <a:ext cx="2813" cy="44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th-TH" altLang="th-TH" b="1">
                  <a:latin typeface="Browallia New" pitchFamily="34" charset="-34"/>
                  <a:cs typeface="Browallia New" pitchFamily="34" charset="-34"/>
                </a:rPr>
                <a:t>ลูกไม่พอใจ ต้องการดูดบ่อย</a:t>
              </a:r>
              <a:r>
                <a:rPr lang="th-TH" altLang="th-TH" sz="4000" b="1">
                  <a:latin typeface="Browallia New" pitchFamily="34" charset="-34"/>
                  <a:cs typeface="Browallia New" pitchFamily="34" charset="-34"/>
                </a:rPr>
                <a:t>ขึ้น</a:t>
              </a:r>
            </a:p>
          </p:txBody>
        </p:sp>
        <p:sp>
          <p:nvSpPr>
            <p:cNvPr id="39953" name="Text Box 12"/>
            <p:cNvSpPr txBox="1">
              <a:spLocks noChangeArrowheads="1"/>
            </p:cNvSpPr>
            <p:nvPr/>
          </p:nvSpPr>
          <p:spPr bwMode="auto">
            <a:xfrm>
              <a:off x="2789" y="2846"/>
              <a:ext cx="2812" cy="36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th-TH" altLang="th-TH" b="1">
                  <a:latin typeface="Browallia New" pitchFamily="34" charset="-34"/>
                  <a:cs typeface="Browallia New" pitchFamily="34" charset="-34"/>
                </a:rPr>
                <a:t>ลูกหงุดหงิด ไม่ยอมดูดนม</a:t>
              </a:r>
            </a:p>
          </p:txBody>
        </p:sp>
        <p:sp>
          <p:nvSpPr>
            <p:cNvPr id="39954" name="Line 13"/>
            <p:cNvSpPr>
              <a:spLocks noChangeShapeType="1"/>
            </p:cNvSpPr>
            <p:nvPr/>
          </p:nvSpPr>
          <p:spPr bwMode="auto">
            <a:xfrm flipV="1">
              <a:off x="2200" y="2478"/>
              <a:ext cx="589" cy="2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39955" name="Line 14"/>
            <p:cNvSpPr>
              <a:spLocks noChangeShapeType="1"/>
            </p:cNvSpPr>
            <p:nvPr/>
          </p:nvSpPr>
          <p:spPr bwMode="auto">
            <a:xfrm>
              <a:off x="2200" y="2750"/>
              <a:ext cx="589" cy="3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3924300" y="5013325"/>
            <a:ext cx="4032250" cy="1168400"/>
            <a:chOff x="2472" y="3158"/>
            <a:chExt cx="2540" cy="736"/>
          </a:xfrm>
        </p:grpSpPr>
        <p:sp>
          <p:nvSpPr>
            <p:cNvPr id="39949" name="Text Box 16"/>
            <p:cNvSpPr txBox="1">
              <a:spLocks noChangeArrowheads="1"/>
            </p:cNvSpPr>
            <p:nvPr/>
          </p:nvSpPr>
          <p:spPr bwMode="auto">
            <a:xfrm>
              <a:off x="3152" y="3526"/>
              <a:ext cx="1860" cy="36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th-TH" altLang="th-TH" b="1">
                  <a:latin typeface="Browallia New" pitchFamily="34" charset="-34"/>
                  <a:cs typeface="Browallia New" pitchFamily="34" charset="-34"/>
                </a:rPr>
                <a:t>ลูกน้ำหนักไม่ขึ้น</a:t>
              </a:r>
            </a:p>
          </p:txBody>
        </p:sp>
        <p:sp>
          <p:nvSpPr>
            <p:cNvPr id="39950" name="Line 17"/>
            <p:cNvSpPr>
              <a:spLocks noChangeShapeType="1"/>
            </p:cNvSpPr>
            <p:nvPr/>
          </p:nvSpPr>
          <p:spPr bwMode="auto">
            <a:xfrm flipV="1">
              <a:off x="2472" y="3158"/>
              <a:ext cx="317" cy="45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  <p:sp>
          <p:nvSpPr>
            <p:cNvPr id="39951" name="Line 18"/>
            <p:cNvSpPr>
              <a:spLocks noChangeShapeType="1"/>
            </p:cNvSpPr>
            <p:nvPr/>
          </p:nvSpPr>
          <p:spPr bwMode="auto">
            <a:xfrm>
              <a:off x="2472" y="3612"/>
              <a:ext cx="635" cy="1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28691" name="Rectangle 19"/>
          <p:cNvSpPr>
            <a:spLocks noChangeArrowheads="1"/>
          </p:cNvSpPr>
          <p:nvPr/>
        </p:nvSpPr>
        <p:spPr bwMode="auto">
          <a:xfrm>
            <a:off x="179388" y="2565400"/>
            <a:ext cx="65357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71500" indent="-571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th-TH" altLang="th-TH" sz="4400" b="1">
                <a:solidFill>
                  <a:srgbClr val="000066"/>
                </a:solidFill>
              </a:rPr>
              <a:t> </a:t>
            </a:r>
            <a:r>
              <a:rPr lang="th-TH" altLang="th-TH" sz="3600" b="1">
                <a:solidFill>
                  <a:srgbClr val="000066"/>
                </a:solidFill>
                <a:latin typeface="Browallia New" pitchFamily="34" charset="-34"/>
                <a:cs typeface="Browallia New" pitchFamily="34" charset="-34"/>
              </a:rPr>
              <a:t>น้ำนมถูกนำออกได้ไม่มีประสิทธิภาพ </a:t>
            </a:r>
            <a:r>
              <a:rPr lang="en-US" altLang="th-TH" sz="4400" b="1">
                <a:solidFill>
                  <a:srgbClr val="000066"/>
                </a:solidFill>
                <a:sym typeface="Wingdings" pitchFamily="2" charset="2"/>
              </a:rPr>
              <a:t></a:t>
            </a:r>
            <a:endParaRPr lang="th-TH" altLang="th-TH" sz="4400" b="1">
              <a:solidFill>
                <a:srgbClr val="000066"/>
              </a:solidFill>
              <a:sym typeface="Wingdings" pitchFamily="2" charset="2"/>
            </a:endParaRPr>
          </a:p>
        </p:txBody>
      </p:sp>
      <p:sp>
        <p:nvSpPr>
          <p:cNvPr id="20" name="สี่เหลี่ยมมุมมน 3"/>
          <p:cNvSpPr/>
          <p:nvPr/>
        </p:nvSpPr>
        <p:spPr>
          <a:xfrm>
            <a:off x="2484438" y="454025"/>
            <a:ext cx="4895850" cy="792163"/>
          </a:xfrm>
          <a:prstGeom prst="roundRect">
            <a:avLst/>
          </a:prstGeom>
          <a:solidFill>
            <a:srgbClr val="7598D9"/>
          </a:solidFill>
          <a:ln w="34925" cap="flat" cmpd="sng" algn="ctr">
            <a:solidFill>
              <a:sysClr val="window" lastClr="FFFFFF"/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altLang="th-TH" sz="4400" b="1" kern="0" dirty="0" smtClean="0">
                <a:solidFill>
                  <a:srgbClr val="FFFF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ผลของ </a:t>
            </a:r>
            <a:r>
              <a:rPr lang="en-US" altLang="th-TH" sz="4400" b="1" kern="0" dirty="0" smtClean="0">
                <a:solidFill>
                  <a:srgbClr val="FFFF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poor attachment</a:t>
            </a:r>
            <a:endParaRPr lang="th-TH" altLang="th-TH" sz="4400" b="1" kern="0" dirty="0" smtClean="0">
              <a:solidFill>
                <a:srgbClr val="FFFF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0" grpId="0" animBg="1"/>
      <p:bldP spid="28681" grpId="0" animBg="1"/>
      <p:bldP spid="2869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idx="1"/>
          </p:nvPr>
        </p:nvSpPr>
        <p:spPr>
          <a:xfrm>
            <a:off x="451903" y="1482952"/>
            <a:ext cx="8229600" cy="642729"/>
          </a:xfrm>
        </p:spPr>
        <p:txBody>
          <a:bodyPr/>
          <a:lstStyle/>
          <a:p>
            <a:pPr eaLnBrk="1" hangingPunct="1"/>
            <a:r>
              <a:rPr lang="th-TH" altLang="th-TH" sz="4000" b="1" dirty="0" smtClean="0">
                <a:solidFill>
                  <a:srgbClr val="CC3300"/>
                </a:solidFill>
                <a:latin typeface="Browallia New" pitchFamily="34" charset="-34"/>
                <a:cs typeface="Browallia New" pitchFamily="34" charset="-34"/>
              </a:rPr>
              <a:t>ลูกสับสน</a:t>
            </a:r>
            <a:r>
              <a:rPr lang="th-TH" altLang="th-TH" sz="4000" b="1" dirty="0" smtClean="0">
                <a:solidFill>
                  <a:srgbClr val="CC3300"/>
                </a:solidFill>
                <a:latin typeface="Browallia New" pitchFamily="34" charset="-34"/>
                <a:cs typeface="Browallia New" pitchFamily="34" charset="-34"/>
              </a:rPr>
              <a:t>หัวนม</a:t>
            </a:r>
            <a:endParaRPr lang="th-TH" altLang="th-TH" sz="4000" b="1" dirty="0" smtClean="0">
              <a:solidFill>
                <a:srgbClr val="CC3300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40963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475656" y="2106291"/>
            <a:ext cx="4525104" cy="1537023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th-TH" altLang="th-TH" sz="3600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ใช้จุกนมก่อนลูกดูด</a:t>
            </a:r>
          </a:p>
          <a:p>
            <a:pPr eaLnBrk="1" hangingPunct="1">
              <a:lnSpc>
                <a:spcPct val="110000"/>
              </a:lnSpc>
            </a:pPr>
            <a:r>
              <a:rPr lang="th-TH" altLang="th-TH" sz="3600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ใช้นมผสมเสริมในภายหลัง</a:t>
            </a:r>
          </a:p>
          <a:p>
            <a:pPr eaLnBrk="1" hangingPunct="1">
              <a:lnSpc>
                <a:spcPct val="110000"/>
              </a:lnSpc>
            </a:pPr>
            <a:endParaRPr lang="th-TH" altLang="th-TH" sz="2800" b="1" dirty="0" smtClean="0">
              <a:solidFill>
                <a:srgbClr val="0000CC"/>
              </a:solidFill>
              <a:cs typeface="Tahoma" pitchFamily="34" charset="0"/>
            </a:endParaRPr>
          </a:p>
        </p:txBody>
      </p:sp>
      <p:sp>
        <p:nvSpPr>
          <p:cNvPr id="40964" name="Rectangle 5"/>
          <p:cNvSpPr>
            <a:spLocks noChangeArrowheads="1"/>
          </p:cNvSpPr>
          <p:nvPr/>
        </p:nvSpPr>
        <p:spPr bwMode="auto">
          <a:xfrm>
            <a:off x="694882" y="4362687"/>
            <a:ext cx="3127522" cy="310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endParaRPr lang="th-TH" altLang="th-TH" sz="2800" b="1" dirty="0">
              <a:solidFill>
                <a:srgbClr val="0000CC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40965" name="Rectangle 6"/>
          <p:cNvSpPr>
            <a:spLocks noChangeArrowheads="1"/>
          </p:cNvSpPr>
          <p:nvPr/>
        </p:nvSpPr>
        <p:spPr bwMode="auto">
          <a:xfrm>
            <a:off x="1499479" y="4358928"/>
            <a:ext cx="6438228" cy="211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altLang="th-TH" sz="3600" b="1" dirty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ลูกตัวเล็ก / ป่วย อ่อนแอ</a:t>
            </a:r>
          </a:p>
          <a:p>
            <a:pPr eaLnBrk="1" hangingPunct="1"/>
            <a:r>
              <a:rPr lang="th-TH" altLang="th-TH" sz="3600" b="1" dirty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แม่เต้านม</a:t>
            </a:r>
            <a:r>
              <a:rPr lang="th-TH" altLang="th-TH" sz="3600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คัด ปัญหาหัวอมสั้น บอด บุ๋ม</a:t>
            </a:r>
          </a:p>
          <a:p>
            <a:pPr eaLnBrk="1" hangingPunct="1"/>
            <a:r>
              <a:rPr lang="th-TH" altLang="th-TH" sz="3600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น้ำนมไหลพุ่ง หรือ ไหลน้อย</a:t>
            </a:r>
            <a:endParaRPr lang="th-TH" altLang="th-TH" sz="3600" b="1" dirty="0">
              <a:solidFill>
                <a:srgbClr val="0000CC"/>
              </a:solidFill>
              <a:latin typeface="Browallia New" pitchFamily="34" charset="-34"/>
              <a:cs typeface="Browallia New" pitchFamily="34" charset="-34"/>
            </a:endParaRPr>
          </a:p>
          <a:p>
            <a:pPr marL="0" indent="0" eaLnBrk="1" hangingPunct="1">
              <a:buNone/>
            </a:pPr>
            <a:endParaRPr lang="th-TH" altLang="th-TH" sz="3600" b="1" dirty="0">
              <a:solidFill>
                <a:srgbClr val="0000CC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9" name="สี่เหลี่ยมมุมมน 3"/>
          <p:cNvSpPr/>
          <p:nvPr/>
        </p:nvSpPr>
        <p:spPr>
          <a:xfrm>
            <a:off x="1908175" y="333375"/>
            <a:ext cx="5400675" cy="792163"/>
          </a:xfrm>
          <a:prstGeom prst="roundRect">
            <a:avLst/>
          </a:prstGeom>
          <a:solidFill>
            <a:srgbClr val="7598D9"/>
          </a:solidFill>
          <a:ln w="34925" cap="flat" cmpd="sng" algn="ctr">
            <a:solidFill>
              <a:sysClr val="window" lastClr="FFFFFF"/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altLang="th-TH" sz="4400" b="1" kern="0" dirty="0" smtClean="0">
                <a:solidFill>
                  <a:srgbClr val="FFFF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สาเหตุของ </a:t>
            </a:r>
            <a:r>
              <a:rPr lang="en-US" altLang="th-TH" sz="4400" b="1" kern="0" dirty="0" smtClean="0">
                <a:solidFill>
                  <a:srgbClr val="FFFF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poor attachment</a:t>
            </a:r>
            <a:endParaRPr lang="th-TH" altLang="th-TH" sz="4400" b="1" kern="0" dirty="0" smtClean="0">
              <a:solidFill>
                <a:srgbClr val="FFFF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1903" y="3651042"/>
            <a:ext cx="3742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th-TH" altLang="th-TH" sz="4000" b="1" kern="0" dirty="0">
                <a:solidFill>
                  <a:srgbClr val="CC3300"/>
                </a:solidFill>
                <a:latin typeface="Browallia New" pitchFamily="34" charset="-34"/>
                <a:cs typeface="Browallia New" pitchFamily="34" charset="-34"/>
              </a:rPr>
              <a:t>ปัญหาด้านกายภาพ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631" y="274638"/>
            <a:ext cx="5730737" cy="1280271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4663"/>
          </a:xfrm>
        </p:spPr>
        <p:txBody>
          <a:bodyPr/>
          <a:lstStyle/>
          <a:p>
            <a:pPr marL="0" indent="0">
              <a:buNone/>
            </a:pPr>
            <a:r>
              <a:rPr lang="th-TH" altLang="th-TH" sz="4000" b="1" dirty="0" smtClean="0">
                <a:solidFill>
                  <a:srgbClr val="CC3300"/>
                </a:solidFill>
                <a:latin typeface="Browallia New" pitchFamily="34" charset="-34"/>
                <a:cs typeface="Browallia New" pitchFamily="34" charset="-34"/>
              </a:rPr>
              <a:t>แม่ขาดประสบการณ์</a:t>
            </a:r>
          </a:p>
          <a:p>
            <a:pPr marL="0" indent="0">
              <a:buNone/>
            </a:pPr>
            <a:endParaRPr lang="th-TH" sz="4000" dirty="0"/>
          </a:p>
        </p:txBody>
      </p:sp>
      <p:sp>
        <p:nvSpPr>
          <p:cNvPr id="8" name="Rectangle 7"/>
          <p:cNvSpPr/>
          <p:nvPr/>
        </p:nvSpPr>
        <p:spPr>
          <a:xfrm>
            <a:off x="1115616" y="2204864"/>
            <a:ext cx="63217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th-TH" altLang="th-TH" sz="3600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มีลูก</a:t>
            </a:r>
            <a:r>
              <a:rPr lang="th-TH" altLang="th-TH" sz="3600" b="1" dirty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คนแรก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th-TH" altLang="th-TH" sz="3600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ลูก</a:t>
            </a:r>
            <a:r>
              <a:rPr lang="th-TH" altLang="th-TH" sz="3600" b="1" dirty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คนก่อนกินนมผสม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th-TH" altLang="th-TH" sz="3600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เริ่ม</a:t>
            </a:r>
            <a:r>
              <a:rPr lang="th-TH" altLang="th-TH" sz="3600" b="1" dirty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ให้ลูกดูดนมแม่ช้า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1052" y="4204842"/>
            <a:ext cx="7643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th-TH" sz="4000" b="1" dirty="0">
                <a:solidFill>
                  <a:srgbClr val="CC3300"/>
                </a:solidFill>
                <a:latin typeface="Browallia New" pitchFamily="34" charset="-34"/>
                <a:cs typeface="Browallia New" pitchFamily="34" charset="-34"/>
              </a:rPr>
              <a:t>ขาดผู้ช่วยเหลือที่มีประสบการณ์</a:t>
            </a:r>
            <a:endParaRPr lang="th-TH" sz="4000" dirty="0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115616" y="4903031"/>
            <a:ext cx="531364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marL="571500" indent="-5715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th-TH" altLang="th-TH" sz="3600" b="1" dirty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ขาดการช่วยเหลือที่บ้าน</a:t>
            </a:r>
          </a:p>
          <a:p>
            <a:pPr marL="571500" indent="-5715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th-TH" altLang="th-TH" sz="3600" b="1" dirty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ขาดการสนับสนุนจากสังคม</a:t>
            </a:r>
          </a:p>
        </p:txBody>
      </p:sp>
    </p:spTree>
    <p:extLst>
      <p:ext uri="{BB962C8B-B14F-4D97-AF65-F5344CB8AC3E}">
        <p14:creationId xmlns:p14="http://schemas.microsoft.com/office/powerpoint/2010/main" xmlns="" val="255426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สี่เหลี่ยมผืนผ้า 14"/>
          <p:cNvSpPr/>
          <p:nvPr/>
        </p:nvSpPr>
        <p:spPr>
          <a:xfrm>
            <a:off x="279585" y="5612978"/>
            <a:ext cx="4879975" cy="7683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endParaRPr lang="en-US" sz="2000" kern="0" dirty="0">
              <a:solidFill>
                <a:srgbClr val="FFFFFF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eaLnBrk="0" hangingPunct="0">
              <a:spcBef>
                <a:spcPct val="20000"/>
              </a:spcBef>
              <a:defRPr/>
            </a:pPr>
            <a:r>
              <a:rPr lang="th-TH" sz="2000" b="1" kern="0" dirty="0">
                <a:solidFill>
                  <a:srgbClr val="DF3203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ที่มา</a:t>
            </a:r>
            <a:r>
              <a:rPr lang="en-US" sz="2000" b="1" kern="0" dirty="0">
                <a:solidFill>
                  <a:srgbClr val="DF3203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: </a:t>
            </a:r>
            <a:r>
              <a:rPr lang="th-TH" sz="2000" b="1" dirty="0">
                <a:solidFill>
                  <a:srgbClr val="DF3203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บันได 10 ขั้น สู่ความสำเร็จของการเลี้ยงลูกด้วยนมแม่</a:t>
            </a:r>
          </a:p>
        </p:txBody>
      </p:sp>
      <p:sp>
        <p:nvSpPr>
          <p:cNvPr id="3075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669926" y="2420888"/>
            <a:ext cx="4554537" cy="288131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th-TH" altLang="th-TH" sz="3600" b="1" dirty="0" smtClean="0">
                <a:solidFill>
                  <a:srgbClr val="DF3203"/>
                </a:solidFill>
                <a:latin typeface="Browallia New" pitchFamily="34" charset="-34"/>
                <a:cs typeface="Browallia New" pitchFamily="34" charset="-34"/>
              </a:rPr>
              <a:t>บันไดขั้นที่ 7</a:t>
            </a:r>
          </a:p>
          <a:p>
            <a:pPr marL="0" indent="0">
              <a:buFontTx/>
              <a:buNone/>
            </a:pPr>
            <a:r>
              <a:rPr lang="th-TH" altLang="th-TH" sz="3600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ให้แม่ลูกอยู่ด้วยกันตลอด 24 ชม. ตั้งแต่แรกเกิด (</a:t>
            </a:r>
            <a:r>
              <a:rPr lang="en-US" altLang="th-TH" sz="3600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Practice rooming-in allow mothers and infants</a:t>
            </a:r>
            <a:r>
              <a:rPr lang="th-TH" altLang="th-TH" sz="3600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altLang="th-TH" sz="3600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to remain</a:t>
            </a:r>
            <a:r>
              <a:rPr lang="th-TH" altLang="th-TH" sz="3600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altLang="th-TH" sz="3600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together-24 hours a day</a:t>
            </a:r>
            <a:r>
              <a:rPr lang="th-TH" altLang="th-TH" sz="3600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)</a:t>
            </a:r>
          </a:p>
        </p:txBody>
      </p:sp>
      <p:sp>
        <p:nvSpPr>
          <p:cNvPr id="7" name="สี่เหลี่ยมมุมมน 3"/>
          <p:cNvSpPr/>
          <p:nvPr/>
        </p:nvSpPr>
        <p:spPr>
          <a:xfrm>
            <a:off x="467544" y="332656"/>
            <a:ext cx="8195444" cy="1440160"/>
          </a:xfrm>
          <a:prstGeom prst="roundRect">
            <a:avLst/>
          </a:prstGeom>
          <a:solidFill>
            <a:srgbClr val="7598D9"/>
          </a:solidFill>
          <a:ln w="34925" cap="flat" cmpd="sng" algn="ctr">
            <a:solidFill>
              <a:sysClr val="window" lastClr="FFFFFF"/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altLang="th-TH" sz="4400" b="1" kern="0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ให้แม่ลูก</a:t>
            </a:r>
            <a:r>
              <a:rPr lang="th-TH" altLang="th-TH" sz="4400" b="1" kern="0" dirty="0" smtClean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อยู่ในห้องเดียวกัน</a:t>
            </a:r>
            <a:r>
              <a:rPr lang="th-TH" altLang="th-TH" sz="4400" b="1" kern="0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ตลอด 24 </a:t>
            </a:r>
            <a:r>
              <a:rPr lang="th-TH" altLang="th-TH" sz="4400" b="1" kern="0" dirty="0" smtClean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ชั่วโมง(</a:t>
            </a:r>
            <a:r>
              <a:rPr lang="en-US" altLang="th-TH" sz="4400" b="1" kern="0" dirty="0" smtClean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Rooming-in</a:t>
            </a:r>
            <a:r>
              <a:rPr lang="th-TH" altLang="th-TH" sz="4400" b="1" kern="0" dirty="0" smtClean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)</a:t>
            </a:r>
            <a:endParaRPr lang="th-TH" altLang="th-TH" sz="2400" b="1" kern="0" dirty="0" smtClean="0">
              <a:solidFill>
                <a:srgbClr val="FFFF00"/>
              </a:solidFill>
              <a:latin typeface="Century Schoolbook" pitchFamily="18" charset="0"/>
              <a:cs typeface="Cordia New" pitchFamily="34" charset="-34"/>
            </a:endParaRPr>
          </a:p>
        </p:txBody>
      </p:sp>
      <p:pic>
        <p:nvPicPr>
          <p:cNvPr id="4098" name="Picture 2" descr="D:\D รูปท่านม\Camera\20140801_14055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25" b="9104"/>
          <a:stretch/>
        </p:blipFill>
        <p:spPr bwMode="auto">
          <a:xfrm>
            <a:off x="5580112" y="2106813"/>
            <a:ext cx="2664296" cy="408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334065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323528" y="2570116"/>
            <a:ext cx="4554537" cy="320379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th-TH" altLang="th-TH" sz="3600" b="1" dirty="0" smtClean="0">
                <a:solidFill>
                  <a:srgbClr val="C00000"/>
                </a:solidFill>
                <a:latin typeface="Browallia New" pitchFamily="34" charset="-34"/>
                <a:cs typeface="Browallia New" pitchFamily="34" charset="-34"/>
              </a:rPr>
              <a:t>นำลูกที่ปกติมาอยู่ด้วยกัน              ในหอผู้ป่วยหลังคลอด      ตลอดเวลา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altLang="th-TH" sz="3600" b="1" dirty="0" smtClean="0">
                <a:solidFill>
                  <a:srgbClr val="0000CC"/>
                </a:solidFill>
                <a:latin typeface="Browallia New" pitchFamily="34" charset="-34"/>
                <a:cs typeface="Browallia New" pitchFamily="34" charset="-34"/>
              </a:rPr>
              <a:t>ให้แม่และลูกนอนบนเตียงเดียวกัน หรือให้ลูกนอนบนเตียงของลูกที่ชิดกับเตียงแม่</a:t>
            </a:r>
          </a:p>
        </p:txBody>
      </p:sp>
      <p:pic>
        <p:nvPicPr>
          <p:cNvPr id="30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56992"/>
            <a:ext cx="3795713" cy="252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สี่เหลี่ยมมุมมน 3"/>
          <p:cNvSpPr/>
          <p:nvPr/>
        </p:nvSpPr>
        <p:spPr>
          <a:xfrm>
            <a:off x="467544" y="332656"/>
            <a:ext cx="8195444" cy="1440160"/>
          </a:xfrm>
          <a:prstGeom prst="roundRect">
            <a:avLst/>
          </a:prstGeom>
          <a:solidFill>
            <a:srgbClr val="7598D9"/>
          </a:solidFill>
          <a:ln w="34925" cap="flat" cmpd="sng" algn="ctr">
            <a:solidFill>
              <a:sysClr val="window" lastClr="FFFFFF"/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altLang="th-TH" sz="4400" b="1" kern="0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ให้แม่ลูก</a:t>
            </a:r>
            <a:r>
              <a:rPr lang="th-TH" altLang="th-TH" sz="4400" b="1" kern="0" dirty="0" smtClean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อยู่ในห้องเดียวกัน</a:t>
            </a:r>
            <a:r>
              <a:rPr lang="th-TH" altLang="th-TH" sz="4400" b="1" kern="0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ตลอด 24 </a:t>
            </a:r>
            <a:r>
              <a:rPr lang="th-TH" altLang="th-TH" sz="4400" b="1" kern="0" dirty="0" smtClean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ชั่วโมง(</a:t>
            </a:r>
            <a:r>
              <a:rPr lang="en-US" altLang="th-TH" sz="4400" b="1" kern="0" dirty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R</a:t>
            </a:r>
            <a:r>
              <a:rPr lang="en-US" altLang="th-TH" sz="4400" b="1" kern="0" dirty="0" smtClean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ooming-in</a:t>
            </a:r>
            <a:r>
              <a:rPr lang="th-TH" altLang="th-TH" sz="4400" b="1" kern="0" dirty="0" smtClean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)</a:t>
            </a:r>
            <a:endParaRPr lang="th-TH" altLang="th-TH" sz="2400" b="1" kern="0" dirty="0" smtClean="0">
              <a:solidFill>
                <a:srgbClr val="FFFF00"/>
              </a:solidFill>
              <a:latin typeface="Century Schoolbook" pitchFamily="18" charset="0"/>
              <a:cs typeface="Cordia New" pitchFamily="34" charset="-34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988839"/>
            <a:ext cx="2578100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571883" y="6084585"/>
            <a:ext cx="80940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th-TH" sz="3200" b="1" i="1" kern="0" dirty="0" smtClean="0">
                <a:solidFill>
                  <a:srgbClr val="C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ยกเว้น</a:t>
            </a:r>
            <a:r>
              <a:rPr lang="th-TH" sz="3200" i="1" kern="0" dirty="0" smtClean="0">
                <a:solidFill>
                  <a:srgbClr val="C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กรณีให้การพยาบาลที่ต้องแยกแม่</a:t>
            </a:r>
            <a:r>
              <a:rPr lang="en-US" sz="3200" i="1" kern="0" dirty="0" smtClean="0">
                <a:solidFill>
                  <a:srgbClr val="C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-</a:t>
            </a:r>
            <a:r>
              <a:rPr lang="th-TH" sz="3200" i="1" kern="0" dirty="0" smtClean="0">
                <a:solidFill>
                  <a:srgbClr val="C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ลูก แต่ไม่ควรเกิน </a:t>
            </a:r>
            <a:r>
              <a:rPr lang="en-US" sz="3200" i="1" kern="0" dirty="0" smtClean="0">
                <a:solidFill>
                  <a:srgbClr val="C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1</a:t>
            </a:r>
            <a:r>
              <a:rPr lang="th-TH" sz="3200" i="1" kern="0" dirty="0" smtClean="0">
                <a:solidFill>
                  <a:srgbClr val="C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ชม.</a:t>
            </a:r>
            <a:endParaRPr lang="th-TH" sz="3200" i="1" kern="0" dirty="0">
              <a:solidFill>
                <a:srgbClr val="C0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323528" y="1970209"/>
            <a:ext cx="27788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th-TH" sz="4000" b="1" kern="0" dirty="0" smtClean="0">
                <a:solidFill>
                  <a:schemeClr val="accent6">
                    <a:lumMod val="7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การปฏิบัติ</a:t>
            </a:r>
            <a:endParaRPr lang="th-TH" sz="4000" kern="0" dirty="0">
              <a:solidFill>
                <a:schemeClr val="accent6">
                  <a:lumMod val="7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07506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ตัวยึดเนื้อหา 5"/>
          <p:cNvSpPr>
            <a:spLocks noGrp="1"/>
          </p:cNvSpPr>
          <p:nvPr>
            <p:ph idx="1"/>
          </p:nvPr>
        </p:nvSpPr>
        <p:spPr>
          <a:xfrm>
            <a:off x="468313" y="2719486"/>
            <a:ext cx="3887663" cy="3229794"/>
          </a:xfrm>
        </p:spPr>
        <p:txBody>
          <a:bodyPr/>
          <a:lstStyle/>
          <a:p>
            <a:pPr marL="457200" lvl="1" indent="0">
              <a:buNone/>
              <a:defRPr/>
            </a:pPr>
            <a:r>
              <a:rPr lang="th-TH" sz="3600" b="1" dirty="0" smtClean="0">
                <a:solidFill>
                  <a:srgbClr val="C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โรงพยาบาล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th-TH" sz="3600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ลดค่าใช้จ่าย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th-TH" sz="3600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ใช้อุปกรณ์น้อย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th-TH" sz="3600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ไม่ต้องเพิ่มคน</a:t>
            </a:r>
          </a:p>
        </p:txBody>
      </p:sp>
      <p:sp>
        <p:nvSpPr>
          <p:cNvPr id="5" name="สี่เหลี่ยมมุมมน 3"/>
          <p:cNvSpPr/>
          <p:nvPr/>
        </p:nvSpPr>
        <p:spPr>
          <a:xfrm>
            <a:off x="1753822" y="332656"/>
            <a:ext cx="5543550" cy="792163"/>
          </a:xfrm>
          <a:prstGeom prst="roundRect">
            <a:avLst/>
          </a:prstGeom>
          <a:solidFill>
            <a:srgbClr val="7598D9"/>
          </a:solidFill>
          <a:ln w="34925" cap="flat" cmpd="sng" algn="ctr">
            <a:solidFill>
              <a:sysClr val="window" lastClr="FFFFFF"/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th-TH" sz="5400" b="1" kern="0" dirty="0" smtClean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Important of</a:t>
            </a:r>
            <a:r>
              <a:rPr lang="th-TH" altLang="th-TH" sz="5400" b="1" kern="0" dirty="0" smtClean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altLang="th-TH" sz="5400" b="1" kern="0" dirty="0" smtClean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rooming-in</a:t>
            </a:r>
            <a:endParaRPr lang="th-TH" altLang="th-TH" sz="3200" b="1" kern="0" dirty="0" smtClean="0">
              <a:solidFill>
                <a:srgbClr val="FFFF00"/>
              </a:solidFill>
              <a:latin typeface="Century Schoolbook" pitchFamily="18" charset="0"/>
              <a:cs typeface="Cordia New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467544" y="1341438"/>
            <a:ext cx="77768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th-TH" sz="4400" kern="0" dirty="0">
                <a:solidFill>
                  <a:srgbClr val="9933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3600" b="1" kern="0" dirty="0">
                <a:solidFill>
                  <a:srgbClr val="9933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ทำไม? ต้องให้แม่-ลูกอยู่ห้องเดียวกันตลอด </a:t>
            </a:r>
            <a:r>
              <a:rPr lang="en-US" sz="3600" b="1" kern="0" dirty="0">
                <a:solidFill>
                  <a:srgbClr val="9933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24 </a:t>
            </a:r>
            <a:r>
              <a:rPr lang="th-TH" sz="3600" b="1" kern="0" dirty="0">
                <a:solidFill>
                  <a:srgbClr val="9933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ชั่วโมง</a:t>
            </a:r>
            <a:endParaRPr lang="th-TH" sz="3600" kern="0" dirty="0">
              <a:solidFill>
                <a:srgbClr val="9933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7" name="ตัวยึดเนื้อหา 5"/>
          <p:cNvSpPr txBox="1">
            <a:spLocks/>
          </p:cNvSpPr>
          <p:nvPr/>
        </p:nvSpPr>
        <p:spPr bwMode="auto">
          <a:xfrm>
            <a:off x="4355976" y="2791494"/>
            <a:ext cx="4608512" cy="322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57200" lvl="1" indent="0">
              <a:buFontTx/>
              <a:buNone/>
              <a:defRPr/>
            </a:pPr>
            <a:r>
              <a:rPr lang="th-TH" sz="3600" b="1" kern="0" dirty="0">
                <a:solidFill>
                  <a:srgbClr val="C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แม่-ลูก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th-TH" sz="3600" b="1" kern="0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ลด</a:t>
            </a:r>
            <a:r>
              <a:rPr lang="th-TH" sz="3600" b="1" kern="0" dirty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การติดเชื้อแรก</a:t>
            </a:r>
            <a:r>
              <a:rPr lang="th-TH" sz="3600" b="1" kern="0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เกิด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th-TH" sz="3600" b="1" kern="0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กระตุ้นการสร้างน้ำนม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th-TH" sz="3600" b="1" kern="0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ส่งเสริมความผูกพันแม่</a:t>
            </a:r>
            <a:r>
              <a:rPr lang="en-US" sz="3600" b="1" kern="0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-</a:t>
            </a:r>
            <a:r>
              <a:rPr lang="th-TH" sz="3600" b="1" kern="0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ลูก</a:t>
            </a:r>
            <a:endParaRPr lang="th-TH" sz="3600" b="1" kern="0" dirty="0">
              <a:solidFill>
                <a:srgbClr val="0000CC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14712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ตัวยึดเนื้อหา 5"/>
          <p:cNvSpPr>
            <a:spLocks noGrp="1"/>
          </p:cNvSpPr>
          <p:nvPr>
            <p:ph idx="1"/>
          </p:nvPr>
        </p:nvSpPr>
        <p:spPr>
          <a:xfrm>
            <a:off x="35496" y="1700213"/>
            <a:ext cx="8229600" cy="4753123"/>
          </a:xfrm>
        </p:spPr>
        <p:txBody>
          <a:bodyPr/>
          <a:lstStyle/>
          <a:p>
            <a:pPr>
              <a:buFont typeface="Wingdings" pitchFamily="2" charset="2"/>
              <a:buChar char="v"/>
              <a:defRPr/>
            </a:pPr>
            <a:r>
              <a:rPr lang="th-TH" sz="4000" b="1" dirty="0" smtClean="0">
                <a:solidFill>
                  <a:srgbClr val="C00000"/>
                </a:solidFill>
              </a:rPr>
              <a:t> การให้ลูกดูดนมแม่ภายใน 1 ชม. ส่งผลดี คือ</a:t>
            </a:r>
            <a:endParaRPr lang="th-TH" sz="4000" dirty="0" smtClean="0">
              <a:solidFill>
                <a:srgbClr val="9900CC"/>
              </a:solidFill>
            </a:endParaRPr>
          </a:p>
          <a:p>
            <a:pPr lvl="1">
              <a:buFont typeface="Wingdings" pitchFamily="2" charset="2"/>
              <a:buChar char="Ø"/>
              <a:defRPr/>
            </a:pPr>
            <a:r>
              <a:rPr lang="th-TH" sz="4000" b="1" dirty="0" smtClean="0">
                <a:solidFill>
                  <a:srgbClr val="9900CC"/>
                </a:solidFill>
              </a:rPr>
              <a:t> </a:t>
            </a:r>
            <a:r>
              <a:rPr lang="th-TH" sz="4000" b="1" dirty="0" smtClean="0">
                <a:solidFill>
                  <a:srgbClr val="0000CC"/>
                </a:solidFill>
              </a:rPr>
              <a:t>แม่ตัดสินใจเลี้ยงลูกด้วยนมแม่ มากกว่า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th-TH" sz="4000" b="1" dirty="0" smtClean="0">
                <a:solidFill>
                  <a:srgbClr val="0000CC"/>
                </a:solidFill>
              </a:rPr>
              <a:t> ลูกประสบความสำเร็จในการดูดนมแม่ มากกว่า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th-TH" sz="4000" b="1" dirty="0" smtClean="0">
                <a:solidFill>
                  <a:srgbClr val="0000CC"/>
                </a:solidFill>
              </a:rPr>
              <a:t> แม่เลี้ยงลูกด้วยนมแม่ได้นานกว่า</a:t>
            </a:r>
            <a:endParaRPr lang="en-US" sz="3600" dirty="0" smtClean="0">
              <a:solidFill>
                <a:srgbClr val="9900CC"/>
              </a:solidFill>
            </a:endParaRPr>
          </a:p>
          <a:p>
            <a:pPr>
              <a:buFontTx/>
              <a:buNone/>
              <a:defRPr/>
            </a:pPr>
            <a:r>
              <a:rPr lang="en-US" sz="2800" dirty="0" smtClean="0">
                <a:solidFill>
                  <a:srgbClr val="DF3203"/>
                </a:solidFill>
                <a:cs typeface="+mj-cs"/>
              </a:rPr>
              <a:t>        </a:t>
            </a:r>
          </a:p>
          <a:p>
            <a:pPr>
              <a:buFontTx/>
              <a:buNone/>
              <a:defRPr/>
            </a:pPr>
            <a:r>
              <a:rPr lang="en-US" sz="2800" dirty="0">
                <a:solidFill>
                  <a:srgbClr val="DF3203"/>
                </a:solidFill>
                <a:latin typeface="Browallia New" panose="020B0604020202020204" pitchFamily="34" charset="-34"/>
                <a:cs typeface="+mj-cs"/>
              </a:rPr>
              <a:t> </a:t>
            </a:r>
            <a:r>
              <a:rPr lang="en-US" sz="2800" dirty="0" smtClean="0">
                <a:solidFill>
                  <a:srgbClr val="DF3203"/>
                </a:solidFill>
                <a:latin typeface="Browallia New" panose="020B0604020202020204" pitchFamily="34" charset="-34"/>
                <a:cs typeface="+mj-cs"/>
              </a:rPr>
              <a:t>            </a:t>
            </a:r>
            <a:r>
              <a:rPr lang="en-US" dirty="0" err="1" smtClean="0">
                <a:solidFill>
                  <a:srgbClr val="DF3203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Widstrom</a:t>
            </a:r>
            <a:r>
              <a:rPr lang="en-US" dirty="0" smtClean="0">
                <a:solidFill>
                  <a:srgbClr val="DF3203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dirty="0" smtClean="0">
                <a:solidFill>
                  <a:srgbClr val="DF3203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และคณะ (1990)</a:t>
            </a:r>
            <a:endParaRPr lang="th-TH" dirty="0">
              <a:solidFill>
                <a:srgbClr val="DF3203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4099" name="Picture 3" descr="E:\Back up\My document\My Pictures\CIMG3007_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1994" y="4365104"/>
            <a:ext cx="2571750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478497"/>
            <a:ext cx="2719387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สี่เหลี่ยมมุมมน 3"/>
          <p:cNvSpPr/>
          <p:nvPr/>
        </p:nvSpPr>
        <p:spPr>
          <a:xfrm>
            <a:off x="1744663" y="333375"/>
            <a:ext cx="5545137" cy="792163"/>
          </a:xfrm>
          <a:prstGeom prst="roundRect">
            <a:avLst/>
          </a:prstGeom>
          <a:solidFill>
            <a:srgbClr val="7598D9"/>
          </a:solidFill>
          <a:ln w="34925" cap="flat" cmpd="sng" algn="ctr">
            <a:solidFill>
              <a:sysClr val="window" lastClr="FFFFFF"/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th-TH" sz="5400" b="1" kern="0" dirty="0" smtClean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Important of</a:t>
            </a:r>
            <a:r>
              <a:rPr lang="th-TH" altLang="th-TH" sz="5400" b="1" kern="0" dirty="0" smtClean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altLang="th-TH" sz="5400" b="1" kern="0" dirty="0" smtClean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rooming-in</a:t>
            </a:r>
            <a:endParaRPr lang="th-TH" altLang="th-TH" sz="3200" b="1" kern="0" dirty="0" smtClean="0">
              <a:solidFill>
                <a:srgbClr val="FFFF00"/>
              </a:solidFill>
              <a:latin typeface="Century Schoolbook" pitchFamily="18" charset="0"/>
              <a:cs typeface="Cordia New" pitchFamily="34" charset="-34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ตัวยึดเนื้อหา 5"/>
          <p:cNvSpPr>
            <a:spLocks noGrp="1"/>
          </p:cNvSpPr>
          <p:nvPr>
            <p:ph idx="1"/>
          </p:nvPr>
        </p:nvSpPr>
        <p:spPr>
          <a:xfrm>
            <a:off x="179512" y="1495425"/>
            <a:ext cx="8229600" cy="4659313"/>
          </a:xfrm>
        </p:spPr>
        <p:txBody>
          <a:bodyPr/>
          <a:lstStyle/>
          <a:p>
            <a:pPr>
              <a:buFont typeface="Wingdings" pitchFamily="2" charset="2"/>
              <a:buChar char="v"/>
              <a:defRPr/>
            </a:pPr>
            <a:r>
              <a:rPr lang="th-TH" sz="4400" dirty="0" smtClean="0">
                <a:solidFill>
                  <a:srgbClr val="C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3600" b="1" dirty="0" smtClean="0">
                <a:solidFill>
                  <a:srgbClr val="C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แม่-ลูกอยู่ด้วยกันหลังคลอด ส่งผลดี คือ</a:t>
            </a:r>
            <a:endParaRPr lang="th-TH" sz="3600" dirty="0" smtClean="0">
              <a:solidFill>
                <a:srgbClr val="9900CC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lvl="1">
              <a:buFont typeface="Wingdings" pitchFamily="2" charset="2"/>
              <a:buChar char="Ø"/>
              <a:defRPr/>
            </a:pPr>
            <a:r>
              <a:rPr lang="th-TH" sz="3600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แม่ – ลูก ใกล้ชิดกัน รู้สึกผูกพันต่อกัน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th-TH" sz="3600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แม่สามารถให้นมลูกได้บ่อยตามต้องการ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th-TH" sz="3600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น้ำนมแม่มาเร็ว ลดการเสริม</a:t>
            </a:r>
            <a:r>
              <a:rPr lang="th-TH" sz="3600" b="1" dirty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นมผสม </a:t>
            </a:r>
            <a:endParaRPr lang="th-TH" sz="3600" b="1" dirty="0" smtClean="0">
              <a:solidFill>
                <a:srgbClr val="0000CC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lvl="1">
              <a:buFont typeface="Wingdings" pitchFamily="2" charset="2"/>
              <a:buChar char="Ø"/>
              <a:defRPr/>
            </a:pPr>
            <a:r>
              <a:rPr lang="th-TH" sz="3600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ลูกได้รับหัวน้ำนม (</a:t>
            </a:r>
            <a:r>
              <a:rPr lang="en-US" sz="3600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colostrum</a:t>
            </a:r>
            <a:r>
              <a:rPr lang="th-TH" sz="3600" b="1" dirty="0" smtClean="0">
                <a:solidFill>
                  <a:srgbClr val="0000CC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)                                              ช่วยลดการติดเชื้อแรกเกิด</a:t>
            </a:r>
          </a:p>
          <a:p>
            <a:pPr>
              <a:buFontTx/>
              <a:buNone/>
              <a:defRPr/>
            </a:pPr>
            <a:r>
              <a:rPr lang="en-US" sz="2400" dirty="0" smtClean="0">
                <a:solidFill>
                  <a:srgbClr val="C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      </a:t>
            </a:r>
            <a:r>
              <a:rPr lang="en-US" sz="3600" i="1" dirty="0" smtClean="0">
                <a:solidFill>
                  <a:srgbClr val="C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skin to skin contact </a:t>
            </a:r>
            <a:r>
              <a:rPr lang="th-TH" sz="3600" i="1" dirty="0" smtClean="0">
                <a:solidFill>
                  <a:srgbClr val="C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ช่วยให้แม่ผ่อนคลาย สร้างสายสัมพันธ์แม่ ลูก</a:t>
            </a:r>
            <a:endParaRPr lang="th-TH" sz="3600" i="1" dirty="0">
              <a:solidFill>
                <a:srgbClr val="C0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5" name="สี่เหลี่ยมมุมมน 3"/>
          <p:cNvSpPr/>
          <p:nvPr/>
        </p:nvSpPr>
        <p:spPr>
          <a:xfrm>
            <a:off x="1781175" y="549275"/>
            <a:ext cx="5543550" cy="792163"/>
          </a:xfrm>
          <a:prstGeom prst="roundRect">
            <a:avLst/>
          </a:prstGeom>
          <a:solidFill>
            <a:srgbClr val="7598D9"/>
          </a:solidFill>
          <a:ln w="34925" cap="flat" cmpd="sng" algn="ctr">
            <a:solidFill>
              <a:sysClr val="window" lastClr="FFFFFF"/>
            </a:solidFill>
            <a:prstDash val="solid"/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th-TH" sz="5400" b="1" kern="0" dirty="0" smtClean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Important of</a:t>
            </a:r>
            <a:r>
              <a:rPr lang="th-TH" altLang="th-TH" sz="5400" b="1" kern="0" dirty="0" smtClean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altLang="th-TH" sz="5400" b="1" kern="0" dirty="0" smtClean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rooming-in</a:t>
            </a:r>
            <a:endParaRPr lang="th-TH" altLang="th-TH" sz="3200" b="1" kern="0" dirty="0" smtClean="0">
              <a:solidFill>
                <a:srgbClr val="FFFF00"/>
              </a:solidFill>
              <a:latin typeface="Century Schoolbook" pitchFamily="18" charset="0"/>
              <a:cs typeface="Cordia New" pitchFamily="34" charset="-34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3919" y="1700808"/>
            <a:ext cx="191770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ngsana New"/>
      </a:majorFont>
      <a:minorFont>
        <a:latin typeface="Arial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ชุดรูปแบบของ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2710</TotalTime>
  <Words>2184</Words>
  <Application>Microsoft Office PowerPoint</Application>
  <PresentationFormat>นำเสนอทางหน้าจอ (4:3)</PresentationFormat>
  <Paragraphs>236</Paragraphs>
  <Slides>45</Slides>
  <Notes>7</Notes>
  <HiddenSlides>0</HiddenSlides>
  <MMClips>1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45</vt:i4>
      </vt:variant>
    </vt:vector>
  </HeadingPairs>
  <TitlesOfParts>
    <vt:vector size="46" baseType="lpstr">
      <vt:lpstr>Default Design</vt:lpstr>
      <vt:lpstr>  การช่วยเหลือมารดาที่เลี้ยงลูกด้วยนมแม่  ในระยะเริ่มต้นหลังคลอด (Helping with a breastfeeding early postpartum period)  </vt:lpstr>
      <vt:lpstr>เนื้อหา</vt:lpstr>
      <vt:lpstr>เนื้อหา</vt:lpstr>
      <vt:lpstr>  ความสำคัญของการส่งเสริมให้แม่-ลูกอยู่ใกล้ชิดกันหรืออยู่ในห้องเดียวกันตลอด 24 ชั่วโมง   (Important of rooming-in) </vt:lpstr>
      <vt:lpstr>ภาพนิ่ง 5</vt:lpstr>
      <vt:lpstr>ภาพนิ่ง 6</vt:lpstr>
      <vt:lpstr>ภาพนิ่ง 7</vt:lpstr>
      <vt:lpstr>ภาพนิ่ง 8</vt:lpstr>
      <vt:lpstr>ภาพนิ่ง 9</vt:lpstr>
      <vt:lpstr>ภาพนิ่ง 10</vt:lpstr>
      <vt:lpstr>ภาพนิ่ง 11</vt:lpstr>
      <vt:lpstr> การจัดท่าให้นม และการให้ลูกอมหัวนม (Positioning &amp; Attachment)   </vt:lpstr>
      <vt:lpstr>ภาพนิ่ง 13</vt:lpstr>
      <vt:lpstr>ภาพนิ่ง 14</vt:lpstr>
      <vt:lpstr>หลักการช่วยเหลือในการจัดท่าให้นม (ต่อ)</vt:lpstr>
      <vt:lpstr>ภาพนิ่ง 16</vt:lpstr>
      <vt:lpstr>ภาพนิ่ง 17</vt:lpstr>
      <vt:lpstr>ภาพนิ่ง 18</vt:lpstr>
      <vt:lpstr>ภาพนิ่ง 19</vt:lpstr>
      <vt:lpstr>ท่าขวางตัก ( Cradle Hold) </vt:lpstr>
      <vt:lpstr>ภาพนิ่ง 21</vt:lpstr>
      <vt:lpstr>ท่าขวางตักประยุกต์ (Modified/Cross-Cradle Hold)</vt:lpstr>
      <vt:lpstr>ภาพนิ่ง 23</vt:lpstr>
      <vt:lpstr>ภาพนิ่ง 24</vt:lpstr>
      <vt:lpstr>ภาพนิ่ง 25</vt:lpstr>
      <vt:lpstr>ท่านอน (side lying position)</vt:lpstr>
      <vt:lpstr>ภาพนิ่ง 27</vt:lpstr>
      <vt:lpstr>ภาพนิ่ง 28</vt:lpstr>
      <vt:lpstr>ภาพนิ่ง 29</vt:lpstr>
      <vt:lpstr>ภาพนิ่ง 30</vt:lpstr>
      <vt:lpstr>ภาพนิ่ง 31</vt:lpstr>
      <vt:lpstr>ภาพนิ่ง 32</vt:lpstr>
      <vt:lpstr>ภาพนิ่ง 33</vt:lpstr>
      <vt:lpstr>ภาพนิ่ง 34</vt:lpstr>
      <vt:lpstr>ภาพนิ่ง 35</vt:lpstr>
      <vt:lpstr>ภาพนิ่ง 36</vt:lpstr>
      <vt:lpstr>ภาพนิ่ง 37</vt:lpstr>
      <vt:lpstr>ภาพนิ่ง 38</vt:lpstr>
      <vt:lpstr>ภาพนิ่ง 39</vt:lpstr>
      <vt:lpstr>ภาพนิ่ง 40</vt:lpstr>
      <vt:lpstr>ภาพนิ่ง 41</vt:lpstr>
      <vt:lpstr>ภาพนิ่ง 42</vt:lpstr>
      <vt:lpstr>ภาพนิ่ง 43</vt:lpstr>
      <vt:lpstr>ภาพนิ่ง 44</vt:lpstr>
      <vt:lpstr>ภาพนิ่ง 45</vt:lpstr>
    </vt:vector>
  </TitlesOfParts>
  <Company>iLLUSiON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Personal</dc:creator>
  <cp:lastModifiedBy>Staff</cp:lastModifiedBy>
  <cp:revision>182</cp:revision>
  <dcterms:created xsi:type="dcterms:W3CDTF">2010-04-08T04:46:19Z</dcterms:created>
  <dcterms:modified xsi:type="dcterms:W3CDTF">2014-10-06T00:38:55Z</dcterms:modified>
</cp:coreProperties>
</file>